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5" r:id="rId3"/>
    <p:sldId id="335" r:id="rId4"/>
    <p:sldId id="316" r:id="rId5"/>
    <p:sldId id="317" r:id="rId6"/>
    <p:sldId id="318" r:id="rId7"/>
    <p:sldId id="319" r:id="rId8"/>
    <p:sldId id="320" r:id="rId9"/>
    <p:sldId id="334" r:id="rId10"/>
    <p:sldId id="321" r:id="rId11"/>
    <p:sldId id="274" r:id="rId12"/>
    <p:sldId id="353" r:id="rId13"/>
    <p:sldId id="323" r:id="rId14"/>
    <p:sldId id="322" r:id="rId15"/>
    <p:sldId id="277" r:id="rId16"/>
    <p:sldId id="279" r:id="rId17"/>
    <p:sldId id="351" r:id="rId18"/>
    <p:sldId id="295" r:id="rId19"/>
    <p:sldId id="333" r:id="rId20"/>
    <p:sldId id="336" r:id="rId21"/>
    <p:sldId id="347" r:id="rId22"/>
    <p:sldId id="348" r:id="rId23"/>
    <p:sldId id="338" r:id="rId24"/>
    <p:sldId id="297" r:id="rId25"/>
    <p:sldId id="290" r:id="rId26"/>
    <p:sldId id="287" r:id="rId27"/>
    <p:sldId id="346" r:id="rId28"/>
    <p:sldId id="344" r:id="rId29"/>
    <p:sldId id="345" r:id="rId30"/>
    <p:sldId id="352" r:id="rId31"/>
    <p:sldId id="288" r:id="rId32"/>
    <p:sldId id="306" r:id="rId33"/>
    <p:sldId id="307" r:id="rId34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94660"/>
  </p:normalViewPr>
  <p:slideViewPr>
    <p:cSldViewPr>
      <p:cViewPr varScale="1">
        <p:scale>
          <a:sx n="109" d="100"/>
          <a:sy n="109" d="100"/>
        </p:scale>
        <p:origin x="15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1AF18-D840-4D9C-A31F-78767F848A0F}" type="doc">
      <dgm:prSet loTypeId="urn:microsoft.com/office/officeart/2005/8/layout/cycle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24B13A8A-34C2-448C-A051-8F6112DB0960}">
      <dgm:prSet phldrT="[Texte]" custT="1"/>
      <dgm:spPr/>
      <dgm:t>
        <a:bodyPr/>
        <a:lstStyle/>
        <a:p>
          <a:r>
            <a:rPr lang="fr-FR" sz="1000" b="1" dirty="0" smtClean="0"/>
            <a:t>PRODUCT OWNER </a:t>
          </a:r>
          <a:r>
            <a:rPr lang="fr-FR" sz="1000" dirty="0" smtClean="0"/>
            <a:t>: Houda Tazi</a:t>
          </a:r>
          <a:endParaRPr lang="fr-FR" sz="1000" dirty="0"/>
        </a:p>
      </dgm:t>
    </dgm:pt>
    <dgm:pt modelId="{6BE0BA7E-BAB5-4BEB-BE9D-93E38699DA69}" type="parTrans" cxnId="{2A01ADCB-1927-42DE-90CA-901E8AA65C74}">
      <dgm:prSet/>
      <dgm:spPr/>
      <dgm:t>
        <a:bodyPr/>
        <a:lstStyle/>
        <a:p>
          <a:endParaRPr lang="fr-FR" sz="2000"/>
        </a:p>
      </dgm:t>
    </dgm:pt>
    <dgm:pt modelId="{17408D5F-6927-44D0-AA9F-A1E283E85599}" type="sibTrans" cxnId="{2A01ADCB-1927-42DE-90CA-901E8AA65C74}">
      <dgm:prSet/>
      <dgm:spPr/>
      <dgm:t>
        <a:bodyPr/>
        <a:lstStyle/>
        <a:p>
          <a:endParaRPr lang="fr-FR" sz="2000"/>
        </a:p>
      </dgm:t>
    </dgm:pt>
    <dgm:pt modelId="{5E30AC09-4147-4342-896E-7374E425C95F}">
      <dgm:prSet phldrT="[Texte]" custT="1"/>
      <dgm:spPr/>
      <dgm:t>
        <a:bodyPr/>
        <a:lstStyle/>
        <a:p>
          <a:r>
            <a:rPr lang="fr-FR" sz="1000" b="1" dirty="0" smtClean="0"/>
            <a:t>DEV TEAM</a:t>
          </a:r>
          <a:r>
            <a:rPr lang="fr-FR" sz="1000" dirty="0" smtClean="0"/>
            <a:t>:</a:t>
          </a:r>
        </a:p>
        <a:p>
          <a:r>
            <a:rPr lang="fr-FR" sz="1000" dirty="0" smtClean="0"/>
            <a:t>Khai Anis</a:t>
          </a:r>
        </a:p>
        <a:p>
          <a:r>
            <a:rPr lang="fr-FR" sz="1000" dirty="0" smtClean="0"/>
            <a:t>Walid </a:t>
          </a:r>
          <a:r>
            <a:rPr lang="fr-FR" sz="1000" dirty="0" err="1" smtClean="0"/>
            <a:t>Nahiz</a:t>
          </a:r>
          <a:endParaRPr lang="fr-FR" sz="1000" dirty="0" smtClean="0"/>
        </a:p>
        <a:p>
          <a:r>
            <a:rPr lang="fr-FR" sz="1000" dirty="0" smtClean="0"/>
            <a:t>Hamza </a:t>
          </a:r>
          <a:r>
            <a:rPr lang="fr-FR" sz="1000" dirty="0" err="1" smtClean="0"/>
            <a:t>Najji</a:t>
          </a:r>
          <a:endParaRPr lang="fr-FR" sz="1000" dirty="0" smtClean="0"/>
        </a:p>
      </dgm:t>
    </dgm:pt>
    <dgm:pt modelId="{D5586638-81D2-428E-8724-F194FA1788B3}" type="parTrans" cxnId="{BF912970-7DE6-40EC-9A36-604687CB0877}">
      <dgm:prSet/>
      <dgm:spPr/>
      <dgm:t>
        <a:bodyPr/>
        <a:lstStyle/>
        <a:p>
          <a:endParaRPr lang="fr-FR" sz="2000"/>
        </a:p>
      </dgm:t>
    </dgm:pt>
    <dgm:pt modelId="{6DBB4FAE-9DF4-4E5C-99F4-222470B3C361}" type="sibTrans" cxnId="{BF912970-7DE6-40EC-9A36-604687CB0877}">
      <dgm:prSet/>
      <dgm:spPr/>
      <dgm:t>
        <a:bodyPr/>
        <a:lstStyle/>
        <a:p>
          <a:endParaRPr lang="fr-FR" sz="2000"/>
        </a:p>
      </dgm:t>
    </dgm:pt>
    <dgm:pt modelId="{479AEC16-30D1-44B3-B4D5-67408E1FD394}">
      <dgm:prSet phldrT="[Texte]" custT="1"/>
      <dgm:spPr/>
      <dgm:t>
        <a:bodyPr/>
        <a:lstStyle/>
        <a:p>
          <a:r>
            <a:rPr lang="fr-FR" sz="1000" b="1" dirty="0" smtClean="0"/>
            <a:t>DESIGNER UX </a:t>
          </a:r>
          <a:r>
            <a:rPr lang="fr-FR" sz="1000" dirty="0" smtClean="0"/>
            <a:t>: Jaouad Tamim</a:t>
          </a:r>
          <a:endParaRPr lang="fr-FR" sz="1000" dirty="0"/>
        </a:p>
      </dgm:t>
    </dgm:pt>
    <dgm:pt modelId="{94867845-61BD-4E42-ABD4-7BFC63C3D3C6}" type="parTrans" cxnId="{23C79FCA-FE83-4F24-B989-D1B30E61F47A}">
      <dgm:prSet/>
      <dgm:spPr/>
      <dgm:t>
        <a:bodyPr/>
        <a:lstStyle/>
        <a:p>
          <a:endParaRPr lang="fr-FR" sz="2000"/>
        </a:p>
      </dgm:t>
    </dgm:pt>
    <dgm:pt modelId="{A98A68DB-575A-4D11-BA79-5EFF87A63597}" type="sibTrans" cxnId="{23C79FCA-FE83-4F24-B989-D1B30E61F47A}">
      <dgm:prSet/>
      <dgm:spPr/>
      <dgm:t>
        <a:bodyPr/>
        <a:lstStyle/>
        <a:p>
          <a:endParaRPr lang="fr-FR" sz="2000"/>
        </a:p>
      </dgm:t>
    </dgm:pt>
    <dgm:pt modelId="{09B9C03A-2B2B-4AC6-A2F6-FA1E2C6E1BF0}">
      <dgm:prSet phldrT="[Texte]" custT="1"/>
      <dgm:spPr/>
      <dgm:t>
        <a:bodyPr/>
        <a:lstStyle/>
        <a:p>
          <a:r>
            <a:rPr lang="fr-FR" sz="1000" dirty="0" smtClean="0"/>
            <a:t>SCRUM MASTER : Moubarik Farah</a:t>
          </a:r>
          <a:endParaRPr lang="fr-FR" sz="1000" dirty="0"/>
        </a:p>
      </dgm:t>
    </dgm:pt>
    <dgm:pt modelId="{1A3F5F7B-F338-4F2B-98DF-40E7BD88B1AF}" type="parTrans" cxnId="{9FC77ADF-5455-4C1D-A024-7787FEE47B74}">
      <dgm:prSet/>
      <dgm:spPr/>
      <dgm:t>
        <a:bodyPr/>
        <a:lstStyle/>
        <a:p>
          <a:endParaRPr lang="fr-FR" sz="2000"/>
        </a:p>
      </dgm:t>
    </dgm:pt>
    <dgm:pt modelId="{C4CD196A-96FE-4023-AADA-EF7AC26D5889}" type="sibTrans" cxnId="{9FC77ADF-5455-4C1D-A024-7787FEE47B74}">
      <dgm:prSet/>
      <dgm:spPr/>
      <dgm:t>
        <a:bodyPr/>
        <a:lstStyle/>
        <a:p>
          <a:endParaRPr lang="fr-FR" sz="2000"/>
        </a:p>
      </dgm:t>
    </dgm:pt>
    <dgm:pt modelId="{84C8DE78-3094-4933-885C-C4A8FFE666CE}" type="pres">
      <dgm:prSet presAssocID="{EB81AF18-D840-4D9C-A31F-78767F848A0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7DE87-1640-4263-80BC-96635A72FF7A}" type="pres">
      <dgm:prSet presAssocID="{24B13A8A-34C2-448C-A051-8F6112DB0960}" presName="node" presStyleLbl="node1" presStyleIdx="0" presStyleCnt="4" custRadScaleRad="100613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163C55-A89A-4940-9542-F35C51193898}" type="pres">
      <dgm:prSet presAssocID="{24B13A8A-34C2-448C-A051-8F6112DB0960}" presName="spNode" presStyleCnt="0"/>
      <dgm:spPr/>
    </dgm:pt>
    <dgm:pt modelId="{C7FA5F5A-72FD-41A0-AC67-8DAAB408FA18}" type="pres">
      <dgm:prSet presAssocID="{17408D5F-6927-44D0-AA9F-A1E283E85599}" presName="sibTrans" presStyleLbl="sibTrans1D1" presStyleIdx="0" presStyleCnt="4"/>
      <dgm:spPr/>
      <dgm:t>
        <a:bodyPr/>
        <a:lstStyle/>
        <a:p>
          <a:endParaRPr lang="fr-FR"/>
        </a:p>
      </dgm:t>
    </dgm:pt>
    <dgm:pt modelId="{305A25C9-17F2-4CDF-AF07-82073CBFE352}" type="pres">
      <dgm:prSet presAssocID="{5E30AC09-4147-4342-896E-7374E425C95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D6B8FD-7506-4284-AF8F-E55AE13EF999}" type="pres">
      <dgm:prSet presAssocID="{5E30AC09-4147-4342-896E-7374E425C95F}" presName="spNode" presStyleCnt="0"/>
      <dgm:spPr/>
    </dgm:pt>
    <dgm:pt modelId="{A47F5EB3-E707-438A-B5BD-A1F59E4713E5}" type="pres">
      <dgm:prSet presAssocID="{6DBB4FAE-9DF4-4E5C-99F4-222470B3C361}" presName="sibTrans" presStyleLbl="sibTrans1D1" presStyleIdx="1" presStyleCnt="4"/>
      <dgm:spPr/>
      <dgm:t>
        <a:bodyPr/>
        <a:lstStyle/>
        <a:p>
          <a:endParaRPr lang="fr-FR"/>
        </a:p>
      </dgm:t>
    </dgm:pt>
    <dgm:pt modelId="{0E0AF952-B68C-4135-9364-F868F7A26F34}" type="pres">
      <dgm:prSet presAssocID="{479AEC16-30D1-44B3-B4D5-67408E1FD39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59686-14B7-43BE-B30E-0A8CFB05A58D}" type="pres">
      <dgm:prSet presAssocID="{479AEC16-30D1-44B3-B4D5-67408E1FD394}" presName="spNode" presStyleCnt="0"/>
      <dgm:spPr/>
    </dgm:pt>
    <dgm:pt modelId="{12493BA5-80A5-4AFA-A06F-55BD85AAA96E}" type="pres">
      <dgm:prSet presAssocID="{A98A68DB-575A-4D11-BA79-5EFF87A63597}" presName="sibTrans" presStyleLbl="sibTrans1D1" presStyleIdx="2" presStyleCnt="4"/>
      <dgm:spPr/>
      <dgm:t>
        <a:bodyPr/>
        <a:lstStyle/>
        <a:p>
          <a:endParaRPr lang="fr-FR"/>
        </a:p>
      </dgm:t>
    </dgm:pt>
    <dgm:pt modelId="{E6A57F9E-66AD-4585-A5C6-A0482ABF972E}" type="pres">
      <dgm:prSet presAssocID="{09B9C03A-2B2B-4AC6-A2F6-FA1E2C6E1B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2960C0-212B-4F69-9BEE-2815D57F9E47}" type="pres">
      <dgm:prSet presAssocID="{09B9C03A-2B2B-4AC6-A2F6-FA1E2C6E1BF0}" presName="spNode" presStyleCnt="0"/>
      <dgm:spPr/>
    </dgm:pt>
    <dgm:pt modelId="{1D34E51E-3D63-4164-B045-BE3126181892}" type="pres">
      <dgm:prSet presAssocID="{C4CD196A-96FE-4023-AADA-EF7AC26D5889}" presName="sibTrans" presStyleLbl="sibTrans1D1" presStyleIdx="3" presStyleCnt="4"/>
      <dgm:spPr/>
      <dgm:t>
        <a:bodyPr/>
        <a:lstStyle/>
        <a:p>
          <a:endParaRPr lang="fr-FR"/>
        </a:p>
      </dgm:t>
    </dgm:pt>
  </dgm:ptLst>
  <dgm:cxnLst>
    <dgm:cxn modelId="{276AD8BF-DE9D-46D5-93B3-DFD6039441DD}" type="presOf" srcId="{479AEC16-30D1-44B3-B4D5-67408E1FD394}" destId="{0E0AF952-B68C-4135-9364-F868F7A26F34}" srcOrd="0" destOrd="0" presId="urn:microsoft.com/office/officeart/2005/8/layout/cycle6"/>
    <dgm:cxn modelId="{EF9CEFB8-A399-45A0-BF81-4367211E5A1B}" type="presOf" srcId="{5E30AC09-4147-4342-896E-7374E425C95F}" destId="{305A25C9-17F2-4CDF-AF07-82073CBFE352}" srcOrd="0" destOrd="0" presId="urn:microsoft.com/office/officeart/2005/8/layout/cycle6"/>
    <dgm:cxn modelId="{21432901-9B45-4567-9BD2-51819B141A25}" type="presOf" srcId="{09B9C03A-2B2B-4AC6-A2F6-FA1E2C6E1BF0}" destId="{E6A57F9E-66AD-4585-A5C6-A0482ABF972E}" srcOrd="0" destOrd="0" presId="urn:microsoft.com/office/officeart/2005/8/layout/cycle6"/>
    <dgm:cxn modelId="{23C79FCA-FE83-4F24-B989-D1B30E61F47A}" srcId="{EB81AF18-D840-4D9C-A31F-78767F848A0F}" destId="{479AEC16-30D1-44B3-B4D5-67408E1FD394}" srcOrd="2" destOrd="0" parTransId="{94867845-61BD-4E42-ABD4-7BFC63C3D3C6}" sibTransId="{A98A68DB-575A-4D11-BA79-5EFF87A63597}"/>
    <dgm:cxn modelId="{9F784021-3FC1-475D-AF79-259F193585DD}" type="presOf" srcId="{C4CD196A-96FE-4023-AADA-EF7AC26D5889}" destId="{1D34E51E-3D63-4164-B045-BE3126181892}" srcOrd="0" destOrd="0" presId="urn:microsoft.com/office/officeart/2005/8/layout/cycle6"/>
    <dgm:cxn modelId="{9FC77ADF-5455-4C1D-A024-7787FEE47B74}" srcId="{EB81AF18-D840-4D9C-A31F-78767F848A0F}" destId="{09B9C03A-2B2B-4AC6-A2F6-FA1E2C6E1BF0}" srcOrd="3" destOrd="0" parTransId="{1A3F5F7B-F338-4F2B-98DF-40E7BD88B1AF}" sibTransId="{C4CD196A-96FE-4023-AADA-EF7AC26D5889}"/>
    <dgm:cxn modelId="{5D659AC5-572B-43F1-A802-4BAA80F1CBA7}" type="presOf" srcId="{24B13A8A-34C2-448C-A051-8F6112DB0960}" destId="{7BA7DE87-1640-4263-80BC-96635A72FF7A}" srcOrd="0" destOrd="0" presId="urn:microsoft.com/office/officeart/2005/8/layout/cycle6"/>
    <dgm:cxn modelId="{BF912970-7DE6-40EC-9A36-604687CB0877}" srcId="{EB81AF18-D840-4D9C-A31F-78767F848A0F}" destId="{5E30AC09-4147-4342-896E-7374E425C95F}" srcOrd="1" destOrd="0" parTransId="{D5586638-81D2-428E-8724-F194FA1788B3}" sibTransId="{6DBB4FAE-9DF4-4E5C-99F4-222470B3C361}"/>
    <dgm:cxn modelId="{3169FD79-1BC7-4B65-95F4-1E73581E9CD0}" type="presOf" srcId="{6DBB4FAE-9DF4-4E5C-99F4-222470B3C361}" destId="{A47F5EB3-E707-438A-B5BD-A1F59E4713E5}" srcOrd="0" destOrd="0" presId="urn:microsoft.com/office/officeart/2005/8/layout/cycle6"/>
    <dgm:cxn modelId="{DE55E042-76C8-4A04-82C7-08798C08BAD7}" type="presOf" srcId="{EB81AF18-D840-4D9C-A31F-78767F848A0F}" destId="{84C8DE78-3094-4933-885C-C4A8FFE666CE}" srcOrd="0" destOrd="0" presId="urn:microsoft.com/office/officeart/2005/8/layout/cycle6"/>
    <dgm:cxn modelId="{38EEAC32-172D-4CA1-A864-792959FC84D9}" type="presOf" srcId="{A98A68DB-575A-4D11-BA79-5EFF87A63597}" destId="{12493BA5-80A5-4AFA-A06F-55BD85AAA96E}" srcOrd="0" destOrd="0" presId="urn:microsoft.com/office/officeart/2005/8/layout/cycle6"/>
    <dgm:cxn modelId="{2A01ADCB-1927-42DE-90CA-901E8AA65C74}" srcId="{EB81AF18-D840-4D9C-A31F-78767F848A0F}" destId="{24B13A8A-34C2-448C-A051-8F6112DB0960}" srcOrd="0" destOrd="0" parTransId="{6BE0BA7E-BAB5-4BEB-BE9D-93E38699DA69}" sibTransId="{17408D5F-6927-44D0-AA9F-A1E283E85599}"/>
    <dgm:cxn modelId="{325CB17F-013C-4ABE-BE92-F941A3CD7074}" type="presOf" srcId="{17408D5F-6927-44D0-AA9F-A1E283E85599}" destId="{C7FA5F5A-72FD-41A0-AC67-8DAAB408FA18}" srcOrd="0" destOrd="0" presId="urn:microsoft.com/office/officeart/2005/8/layout/cycle6"/>
    <dgm:cxn modelId="{251C4498-ABE9-4083-8462-DFA71030B9BE}" type="presParOf" srcId="{84C8DE78-3094-4933-885C-C4A8FFE666CE}" destId="{7BA7DE87-1640-4263-80BC-96635A72FF7A}" srcOrd="0" destOrd="0" presId="urn:microsoft.com/office/officeart/2005/8/layout/cycle6"/>
    <dgm:cxn modelId="{BF4CA8C1-EADE-4DEC-B492-ECD6835DEADF}" type="presParOf" srcId="{84C8DE78-3094-4933-885C-C4A8FFE666CE}" destId="{48163C55-A89A-4940-9542-F35C51193898}" srcOrd="1" destOrd="0" presId="urn:microsoft.com/office/officeart/2005/8/layout/cycle6"/>
    <dgm:cxn modelId="{42C07280-2893-4B24-9A24-AA2F88F202D0}" type="presParOf" srcId="{84C8DE78-3094-4933-885C-C4A8FFE666CE}" destId="{C7FA5F5A-72FD-41A0-AC67-8DAAB408FA18}" srcOrd="2" destOrd="0" presId="urn:microsoft.com/office/officeart/2005/8/layout/cycle6"/>
    <dgm:cxn modelId="{A1AE9E45-CE68-4394-942C-6F1C91E72BFB}" type="presParOf" srcId="{84C8DE78-3094-4933-885C-C4A8FFE666CE}" destId="{305A25C9-17F2-4CDF-AF07-82073CBFE352}" srcOrd="3" destOrd="0" presId="urn:microsoft.com/office/officeart/2005/8/layout/cycle6"/>
    <dgm:cxn modelId="{E8CCCA4D-6ACE-47C9-94DC-8BF70B296E8F}" type="presParOf" srcId="{84C8DE78-3094-4933-885C-C4A8FFE666CE}" destId="{A7D6B8FD-7506-4284-AF8F-E55AE13EF999}" srcOrd="4" destOrd="0" presId="urn:microsoft.com/office/officeart/2005/8/layout/cycle6"/>
    <dgm:cxn modelId="{A53D565E-FF5E-4E5C-8A0D-DCEDCF756A71}" type="presParOf" srcId="{84C8DE78-3094-4933-885C-C4A8FFE666CE}" destId="{A47F5EB3-E707-438A-B5BD-A1F59E4713E5}" srcOrd="5" destOrd="0" presId="urn:microsoft.com/office/officeart/2005/8/layout/cycle6"/>
    <dgm:cxn modelId="{8F523094-C783-4521-8A5F-A45BB795C5D5}" type="presParOf" srcId="{84C8DE78-3094-4933-885C-C4A8FFE666CE}" destId="{0E0AF952-B68C-4135-9364-F868F7A26F34}" srcOrd="6" destOrd="0" presId="urn:microsoft.com/office/officeart/2005/8/layout/cycle6"/>
    <dgm:cxn modelId="{A4EBF6C0-F82A-4D51-B1B0-9251CB34A71E}" type="presParOf" srcId="{84C8DE78-3094-4933-885C-C4A8FFE666CE}" destId="{6D259686-14B7-43BE-B30E-0A8CFB05A58D}" srcOrd="7" destOrd="0" presId="urn:microsoft.com/office/officeart/2005/8/layout/cycle6"/>
    <dgm:cxn modelId="{46F33E3F-C6BA-4B2B-A769-E37DE12D402D}" type="presParOf" srcId="{84C8DE78-3094-4933-885C-C4A8FFE666CE}" destId="{12493BA5-80A5-4AFA-A06F-55BD85AAA96E}" srcOrd="8" destOrd="0" presId="urn:microsoft.com/office/officeart/2005/8/layout/cycle6"/>
    <dgm:cxn modelId="{ABEEBD5F-B56C-443C-B944-A83D39B1A2B2}" type="presParOf" srcId="{84C8DE78-3094-4933-885C-C4A8FFE666CE}" destId="{E6A57F9E-66AD-4585-A5C6-A0482ABF972E}" srcOrd="9" destOrd="0" presId="urn:microsoft.com/office/officeart/2005/8/layout/cycle6"/>
    <dgm:cxn modelId="{ADD5AB16-3A85-4009-8045-5314DB545031}" type="presParOf" srcId="{84C8DE78-3094-4933-885C-C4A8FFE666CE}" destId="{1D2960C0-212B-4F69-9BEE-2815D57F9E47}" srcOrd="10" destOrd="0" presId="urn:microsoft.com/office/officeart/2005/8/layout/cycle6"/>
    <dgm:cxn modelId="{2A94F5B1-BCF9-43B3-B1D0-AECB0DCE995E}" type="presParOf" srcId="{84C8DE78-3094-4933-885C-C4A8FFE666CE}" destId="{1D34E51E-3D63-4164-B045-BE3126181892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7DE87-1640-4263-80BC-96635A72FF7A}">
      <dsp:nvSpPr>
        <dsp:cNvPr id="0" name=""/>
        <dsp:cNvSpPr/>
      </dsp:nvSpPr>
      <dsp:spPr>
        <a:xfrm>
          <a:off x="1783816" y="0"/>
          <a:ext cx="1264716" cy="8220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PRODUCT OWNER </a:t>
          </a:r>
          <a:r>
            <a:rPr lang="fr-FR" sz="1000" kern="1200" dirty="0" smtClean="0"/>
            <a:t>: Houda Tazi</a:t>
          </a:r>
          <a:endParaRPr lang="fr-FR" sz="1000" kern="1200" dirty="0"/>
        </a:p>
      </dsp:txBody>
      <dsp:txXfrm>
        <a:off x="1823946" y="40130"/>
        <a:ext cx="1184456" cy="741805"/>
      </dsp:txXfrm>
    </dsp:sp>
    <dsp:sp modelId="{C7FA5F5A-72FD-41A0-AC67-8DAAB408FA18}">
      <dsp:nvSpPr>
        <dsp:cNvPr id="0" name=""/>
        <dsp:cNvSpPr/>
      </dsp:nvSpPr>
      <dsp:spPr>
        <a:xfrm>
          <a:off x="1059303" y="411032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1998319" y="161194"/>
              </a:moveTo>
              <a:arcTo wR="1356870" hR="1356870" stAng="17892746" swAng="262316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A25C9-17F2-4CDF-AF07-82073CBFE352}">
      <dsp:nvSpPr>
        <dsp:cNvPr id="0" name=""/>
        <dsp:cNvSpPr/>
      </dsp:nvSpPr>
      <dsp:spPr>
        <a:xfrm>
          <a:off x="3140686" y="1356872"/>
          <a:ext cx="1264716" cy="822065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DEV TEAM</a:t>
          </a:r>
          <a:r>
            <a:rPr lang="fr-FR" sz="1000" kern="1200" dirty="0" smtClean="0"/>
            <a:t>: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Khai Anis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Walid </a:t>
          </a:r>
          <a:r>
            <a:rPr lang="fr-FR" sz="1000" kern="1200" dirty="0" err="1" smtClean="0"/>
            <a:t>Nahiz</a:t>
          </a:r>
          <a:endParaRPr lang="fr-FR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Hamza </a:t>
          </a:r>
          <a:r>
            <a:rPr lang="fr-FR" sz="1000" kern="1200" dirty="0" err="1" smtClean="0"/>
            <a:t>Najji</a:t>
          </a:r>
          <a:endParaRPr lang="fr-FR" sz="1000" kern="1200" dirty="0" smtClean="0"/>
        </a:p>
      </dsp:txBody>
      <dsp:txXfrm>
        <a:off x="3180816" y="1397002"/>
        <a:ext cx="1184456" cy="741805"/>
      </dsp:txXfrm>
    </dsp:sp>
    <dsp:sp modelId="{A47F5EB3-E707-438A-B5BD-A1F59E4713E5}">
      <dsp:nvSpPr>
        <dsp:cNvPr id="0" name=""/>
        <dsp:cNvSpPr/>
      </dsp:nvSpPr>
      <dsp:spPr>
        <a:xfrm>
          <a:off x="1059304" y="411034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2646830" y="1777702"/>
              </a:moveTo>
              <a:arcTo wR="1356870" hR="1356870" stAng="1084093" swAng="2623163"/>
            </a:path>
          </a:pathLst>
        </a:custGeom>
        <a:noFill/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AF952-B68C-4135-9364-F868F7A26F34}">
      <dsp:nvSpPr>
        <dsp:cNvPr id="0" name=""/>
        <dsp:cNvSpPr/>
      </dsp:nvSpPr>
      <dsp:spPr>
        <a:xfrm>
          <a:off x="1783816" y="2713742"/>
          <a:ext cx="1264716" cy="822065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DESIGNER UX </a:t>
          </a:r>
          <a:r>
            <a:rPr lang="fr-FR" sz="1000" kern="1200" dirty="0" smtClean="0"/>
            <a:t>: Jaouad Tamim</a:t>
          </a:r>
          <a:endParaRPr lang="fr-FR" sz="1000" kern="1200" dirty="0"/>
        </a:p>
      </dsp:txBody>
      <dsp:txXfrm>
        <a:off x="1823946" y="2753872"/>
        <a:ext cx="1184456" cy="741805"/>
      </dsp:txXfrm>
    </dsp:sp>
    <dsp:sp modelId="{12493BA5-80A5-4AFA-A06F-55BD85AAA96E}">
      <dsp:nvSpPr>
        <dsp:cNvPr id="0" name=""/>
        <dsp:cNvSpPr/>
      </dsp:nvSpPr>
      <dsp:spPr>
        <a:xfrm>
          <a:off x="1059304" y="411034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715421" y="2552546"/>
              </a:moveTo>
              <a:arcTo wR="1356870" hR="1356870" stAng="7092743" swAng="2623163"/>
            </a:path>
          </a:pathLst>
        </a:custGeom>
        <a:noFill/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57F9E-66AD-4585-A5C6-A0482ABF972E}">
      <dsp:nvSpPr>
        <dsp:cNvPr id="0" name=""/>
        <dsp:cNvSpPr/>
      </dsp:nvSpPr>
      <dsp:spPr>
        <a:xfrm>
          <a:off x="426946" y="1356872"/>
          <a:ext cx="1264716" cy="822065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SCRUM MASTER : Moubarik Farah</a:t>
          </a:r>
          <a:endParaRPr lang="fr-FR" sz="1000" kern="1200" dirty="0"/>
        </a:p>
      </dsp:txBody>
      <dsp:txXfrm>
        <a:off x="467076" y="1397002"/>
        <a:ext cx="1184456" cy="741805"/>
      </dsp:txXfrm>
    </dsp:sp>
    <dsp:sp modelId="{1D34E51E-3D63-4164-B045-BE3126181892}">
      <dsp:nvSpPr>
        <dsp:cNvPr id="0" name=""/>
        <dsp:cNvSpPr/>
      </dsp:nvSpPr>
      <dsp:spPr>
        <a:xfrm>
          <a:off x="1059305" y="411032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66909" y="936040"/>
              </a:moveTo>
              <a:arcTo wR="1356870" hR="1356870" stAng="11884087" swAng="2623167"/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C31AA-ADDE-4109-B500-18C744CF8343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0248C-8D37-4376-A0EB-86BB9657FA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BB43-B4F1-49C2-8F52-3755EA144EDB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C5E0F-FD43-4318-85D6-522DFDF5D01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3" y="836317"/>
            <a:ext cx="6392863" cy="1152525"/>
          </a:xfrm>
          <a:prstGeom prst="rect">
            <a:avLst/>
          </a:prstGeom>
        </p:spPr>
        <p:txBody>
          <a:bodyPr anchor="t" anchorCtr="0"/>
          <a:lstStyle>
            <a:lvl1pPr>
              <a:defRPr sz="2400" b="1">
                <a:latin typeface="Arial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3"/>
          <p:cNvSpPr txBox="1">
            <a:spLocks/>
          </p:cNvSpPr>
          <p:nvPr userDrawn="1"/>
        </p:nvSpPr>
        <p:spPr>
          <a:xfrm>
            <a:off x="7380312" y="6520840"/>
            <a:ext cx="900000" cy="216025"/>
          </a:xfrm>
          <a:prstGeom prst="rect">
            <a:avLst/>
          </a:prstGeom>
        </p:spPr>
        <p:txBody>
          <a:bodyPr vert="horz" lIns="0" tIns="34290" rIns="0" bIns="34290"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14/02/2018</a:t>
            </a:r>
          </a:p>
        </p:txBody>
      </p:sp>
      <p:sp>
        <p:nvSpPr>
          <p:cNvPr id="4" name="Espace réservé du pied de page 5"/>
          <p:cNvSpPr txBox="1">
            <a:spLocks/>
          </p:cNvSpPr>
          <p:nvPr userDrawn="1"/>
        </p:nvSpPr>
        <p:spPr>
          <a:xfrm>
            <a:off x="3707906" y="6520840"/>
            <a:ext cx="2864469" cy="234355"/>
          </a:xfrm>
          <a:prstGeom prst="rect">
            <a:avLst/>
          </a:prstGeom>
        </p:spPr>
        <p:txBody>
          <a:bodyPr vert="horz" lIns="0" tIns="34290" rIns="0" bIns="3429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C1  |  Présentation Digital </a:t>
            </a:r>
            <a:r>
              <a:rPr lang="fr-FR" sz="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fr-FR" sz="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6416677"/>
            <a:ext cx="3603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1">
                <a:latin typeface="+mj-lt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P.</a:t>
            </a:r>
            <a:fld id="{E1E97737-EAB6-4F7E-ABB5-04DED55B6F6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6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2.wdp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microsoft.com/office/2007/relationships/hdphoto" Target="../media/hdphoto6.wdp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45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60.png"/><Relationship Id="rId32" Type="http://schemas.microsoft.com/office/2007/relationships/hdphoto" Target="../media/hdphoto9.wdp"/><Relationship Id="rId5" Type="http://schemas.openxmlformats.org/officeDocument/2006/relationships/image" Target="../media/image48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28" Type="http://schemas.openxmlformats.org/officeDocument/2006/relationships/image" Target="../media/image63.png"/><Relationship Id="rId10" Type="http://schemas.microsoft.com/office/2007/relationships/hdphoto" Target="../media/hdphoto1.wdp"/><Relationship Id="rId19" Type="http://schemas.microsoft.com/office/2007/relationships/hdphoto" Target="../media/hdphoto5.wdp"/><Relationship Id="rId31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0" y="2276872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cap="all" spc="28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Plateforme de paiement en ligne</a:t>
            </a:r>
          </a:p>
          <a:p>
            <a:pPr algn="ctr"/>
            <a:endParaRPr lang="fr-FR" sz="2400" b="1" cap="all" spc="280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MVP MARKET PLACE</a:t>
            </a:r>
          </a:p>
          <a:p>
            <a:pPr algn="ctr"/>
            <a:endParaRPr lang="fr-FR" sz="2400" b="1" cap="all" spc="280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Septembre 2018</a:t>
            </a:r>
          </a:p>
          <a:p>
            <a:pPr algn="ctr"/>
            <a:endParaRPr lang="fr-FR" sz="2400" b="1" cap="all" spc="28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038" descr="logo s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6237312"/>
            <a:ext cx="2315961" cy="37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695309" y="188640"/>
            <a:ext cx="7447167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facture S1 2018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000" b="1" cap="all" spc="280" dirty="0" smtClean="0">
                <a:solidFill>
                  <a:srgbClr val="FF0000"/>
                </a:solidFill>
              </a:rPr>
              <a:t>(</a:t>
            </a:r>
            <a:r>
              <a:rPr lang="fr-FR" sz="1000" b="1" cap="all" spc="280" dirty="0" err="1" smtClean="0">
                <a:solidFill>
                  <a:srgbClr val="FF0000"/>
                </a:solidFill>
              </a:rPr>
              <a:t>sANS</a:t>
            </a:r>
            <a:r>
              <a:rPr lang="fr-FR" sz="1000" b="1" cap="all" spc="280" dirty="0" smtClean="0">
                <a:solidFill>
                  <a:srgbClr val="FF0000"/>
                </a:solidFill>
              </a:rPr>
              <a:t> VIGNETTE)</a:t>
            </a:r>
            <a:endParaRPr lang="fr-FR" sz="10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244" t="25102" r="27654" b="17313"/>
          <a:stretch>
            <a:fillRect/>
          </a:stretch>
        </p:blipFill>
        <p:spPr bwMode="auto">
          <a:xfrm>
            <a:off x="1115616" y="1196752"/>
            <a:ext cx="658873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539552" y="5733256"/>
            <a:ext cx="804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fr-FR" dirty="0" smtClean="0"/>
              <a:t>Augmentation significative des paiements </a:t>
            </a:r>
            <a:r>
              <a:rPr lang="fr-FR" dirty="0" err="1" smtClean="0"/>
              <a:t>fatourati</a:t>
            </a:r>
            <a:r>
              <a:rPr lang="fr-FR" dirty="0" smtClean="0"/>
              <a:t> place entre S1 2017 et S1 2018.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fr-FR" dirty="0" smtClean="0"/>
              <a:t>35% des opérations ont été réalisée sur </a:t>
            </a:r>
            <a:r>
              <a:rPr lang="fr-FR" dirty="0" err="1" smtClean="0"/>
              <a:t>Mobilize</a:t>
            </a:r>
            <a:r>
              <a:rPr lang="fr-FR" dirty="0" smtClean="0"/>
              <a:t> entre avril et juin 2018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2-Quelle Vision commune 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Connecteur droit 323"/>
          <p:cNvCxnSpPr/>
          <p:nvPr/>
        </p:nvCxnSpPr>
        <p:spPr>
          <a:xfrm>
            <a:off x="1794101" y="3159739"/>
            <a:ext cx="0" cy="153710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5" name="Connecteur droit 324"/>
          <p:cNvCxnSpPr/>
          <p:nvPr/>
        </p:nvCxnSpPr>
        <p:spPr>
          <a:xfrm>
            <a:off x="2141773" y="3361152"/>
            <a:ext cx="0" cy="173105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6" name="Connecteur droit 325"/>
          <p:cNvCxnSpPr/>
          <p:nvPr/>
        </p:nvCxnSpPr>
        <p:spPr>
          <a:xfrm>
            <a:off x="2917130" y="3167779"/>
            <a:ext cx="0" cy="193373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7" name="Connecteur droit 326"/>
          <p:cNvCxnSpPr/>
          <p:nvPr/>
        </p:nvCxnSpPr>
        <p:spPr>
          <a:xfrm>
            <a:off x="3583925" y="3361150"/>
            <a:ext cx="0" cy="20308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8" name="Connecteur droit 327"/>
          <p:cNvCxnSpPr/>
          <p:nvPr/>
        </p:nvCxnSpPr>
        <p:spPr>
          <a:xfrm>
            <a:off x="5583404" y="3119452"/>
            <a:ext cx="0" cy="167167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9" name="Connecteur droit 328"/>
          <p:cNvCxnSpPr/>
          <p:nvPr/>
        </p:nvCxnSpPr>
        <p:spPr>
          <a:xfrm>
            <a:off x="6736300" y="3119056"/>
            <a:ext cx="218" cy="167562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30" name="Connecteur droit 329"/>
          <p:cNvCxnSpPr/>
          <p:nvPr/>
        </p:nvCxnSpPr>
        <p:spPr>
          <a:xfrm>
            <a:off x="7319503" y="3286618"/>
            <a:ext cx="0" cy="234909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31" name="Connecteur droit 330"/>
          <p:cNvCxnSpPr/>
          <p:nvPr/>
        </p:nvCxnSpPr>
        <p:spPr>
          <a:xfrm>
            <a:off x="4015559" y="3127094"/>
            <a:ext cx="0" cy="18635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grpSp>
        <p:nvGrpSpPr>
          <p:cNvPr id="332" name="Grouper 189"/>
          <p:cNvGrpSpPr/>
          <p:nvPr/>
        </p:nvGrpSpPr>
        <p:grpSpPr>
          <a:xfrm>
            <a:off x="1159446" y="1678841"/>
            <a:ext cx="1291934" cy="1503981"/>
            <a:chOff x="105070" y="524894"/>
            <a:chExt cx="1722579" cy="2005307"/>
          </a:xfrm>
        </p:grpSpPr>
        <p:pic>
          <p:nvPicPr>
            <p:cNvPr id="333" name="Image 332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65181" y="731023"/>
              <a:ext cx="432867" cy="432867"/>
            </a:xfrm>
            <a:prstGeom prst="rect">
              <a:avLst/>
            </a:prstGeom>
          </p:spPr>
        </p:pic>
        <p:sp>
          <p:nvSpPr>
            <p:cNvPr id="334" name="ZoneTexte 333"/>
            <p:cNvSpPr txBox="1"/>
            <p:nvPr/>
          </p:nvSpPr>
          <p:spPr>
            <a:xfrm>
              <a:off x="1256553" y="616830"/>
              <a:ext cx="57109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0.5J</a:t>
              </a:r>
            </a:p>
          </p:txBody>
        </p:sp>
        <p:sp>
          <p:nvSpPr>
            <p:cNvPr id="335" name="ZoneTexte 334"/>
            <p:cNvSpPr txBox="1"/>
            <p:nvPr/>
          </p:nvSpPr>
          <p:spPr>
            <a:xfrm>
              <a:off x="105070" y="1268613"/>
              <a:ext cx="16252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Partager les fondamentaux de l’Agile et initialiser la dynamique de l’équipe </a:t>
              </a:r>
            </a:p>
          </p:txBody>
        </p:sp>
        <p:sp>
          <p:nvSpPr>
            <p:cNvPr id="336" name="Rectangle à coins arrondis 335"/>
            <p:cNvSpPr/>
            <p:nvPr/>
          </p:nvSpPr>
          <p:spPr>
            <a:xfrm>
              <a:off x="158734" y="524894"/>
              <a:ext cx="1544739" cy="1819219"/>
            </a:xfrm>
            <a:prstGeom prst="roundRect">
              <a:avLst/>
            </a:prstGeom>
            <a:noFill/>
            <a:ln w="952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37" name="ZoneTexte 336"/>
            <p:cNvSpPr txBox="1"/>
            <p:nvPr/>
          </p:nvSpPr>
          <p:spPr>
            <a:xfrm>
              <a:off x="440053" y="2099315"/>
              <a:ext cx="1105764" cy="43088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BOOTSTRAP AGILE</a:t>
              </a:r>
            </a:p>
          </p:txBody>
        </p:sp>
        <p:pic>
          <p:nvPicPr>
            <p:cNvPr id="338" name="Image 337" descr="origami.png"/>
            <p:cNvPicPr>
              <a:picLocks noChangeAspect="1"/>
            </p:cNvPicPr>
            <p:nvPr/>
          </p:nvPicPr>
          <p:blipFill>
            <a:blip r:embed="rId3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83" y="823196"/>
              <a:ext cx="463265" cy="463265"/>
            </a:xfrm>
            <a:prstGeom prst="rect">
              <a:avLst/>
            </a:prstGeom>
          </p:spPr>
        </p:pic>
      </p:grpSp>
      <p:grpSp>
        <p:nvGrpSpPr>
          <p:cNvPr id="339" name="Grouper 191"/>
          <p:cNvGrpSpPr/>
          <p:nvPr/>
        </p:nvGrpSpPr>
        <p:grpSpPr>
          <a:xfrm>
            <a:off x="3059086" y="3564235"/>
            <a:ext cx="1167064" cy="1398610"/>
            <a:chOff x="2649778" y="2717106"/>
            <a:chExt cx="1556086" cy="1864812"/>
          </a:xfrm>
        </p:grpSpPr>
        <p:pic>
          <p:nvPicPr>
            <p:cNvPr id="340" name="Image 339" descr="persona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903" y="3080356"/>
              <a:ext cx="794226" cy="648451"/>
            </a:xfrm>
            <a:prstGeom prst="rect">
              <a:avLst/>
            </a:prstGeom>
          </p:spPr>
        </p:pic>
        <p:sp>
          <p:nvSpPr>
            <p:cNvPr id="341" name="ZoneTexte 340"/>
            <p:cNvSpPr txBox="1"/>
            <p:nvPr/>
          </p:nvSpPr>
          <p:spPr>
            <a:xfrm>
              <a:off x="3634768" y="3072393"/>
              <a:ext cx="57109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0.5 j</a:t>
              </a:r>
            </a:p>
          </p:txBody>
        </p:sp>
        <p:sp>
          <p:nvSpPr>
            <p:cNvPr id="342" name="ZoneTexte 341"/>
            <p:cNvSpPr txBox="1"/>
            <p:nvPr/>
          </p:nvSpPr>
          <p:spPr>
            <a:xfrm>
              <a:off x="2649778" y="3843254"/>
              <a:ext cx="14330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Personnaliser les utilisateurs pour mieux les comprendre</a:t>
              </a:r>
            </a:p>
          </p:txBody>
        </p:sp>
        <p:sp>
          <p:nvSpPr>
            <p:cNvPr id="343" name="Rectangle à coins arrondis 342"/>
            <p:cNvSpPr/>
            <p:nvPr/>
          </p:nvSpPr>
          <p:spPr>
            <a:xfrm>
              <a:off x="2670300" y="2837067"/>
              <a:ext cx="1404975" cy="1670617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44" name="ZoneTexte 343"/>
            <p:cNvSpPr txBox="1"/>
            <p:nvPr/>
          </p:nvSpPr>
          <p:spPr>
            <a:xfrm>
              <a:off x="2838198" y="2717106"/>
              <a:ext cx="1181099" cy="430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PERSONAS / CJ</a:t>
              </a:r>
            </a:p>
          </p:txBody>
        </p:sp>
        <p:pic>
          <p:nvPicPr>
            <p:cNvPr id="345" name="Image 344" descr="persona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846" y="3157977"/>
              <a:ext cx="794226" cy="648451"/>
            </a:xfrm>
            <a:prstGeom prst="rect">
              <a:avLst/>
            </a:prstGeom>
          </p:spPr>
        </p:pic>
      </p:grpSp>
      <p:grpSp>
        <p:nvGrpSpPr>
          <p:cNvPr id="346" name="Grouper 192"/>
          <p:cNvGrpSpPr/>
          <p:nvPr/>
        </p:nvGrpSpPr>
        <p:grpSpPr>
          <a:xfrm>
            <a:off x="1166589" y="3534257"/>
            <a:ext cx="1958792" cy="2039548"/>
            <a:chOff x="59549" y="2691917"/>
            <a:chExt cx="2611722" cy="2719398"/>
          </a:xfrm>
        </p:grpSpPr>
        <p:sp>
          <p:nvSpPr>
            <p:cNvPr id="347" name="ZoneTexte 346"/>
            <p:cNvSpPr txBox="1"/>
            <p:nvPr/>
          </p:nvSpPr>
          <p:spPr>
            <a:xfrm>
              <a:off x="2064936" y="3085780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1J</a:t>
              </a:r>
            </a:p>
          </p:txBody>
        </p:sp>
        <p:sp>
          <p:nvSpPr>
            <p:cNvPr id="348" name="ZoneTexte 347"/>
            <p:cNvSpPr txBox="1"/>
            <p:nvPr/>
          </p:nvSpPr>
          <p:spPr>
            <a:xfrm>
              <a:off x="219222" y="3473047"/>
              <a:ext cx="1003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Qui sont les utilisateurs ?</a:t>
              </a:r>
            </a:p>
          </p:txBody>
        </p:sp>
        <p:pic>
          <p:nvPicPr>
            <p:cNvPr id="349" name="Image 348"/>
            <p:cNvPicPr>
              <a:picLocks noChangeAspect="1"/>
            </p:cNvPicPr>
            <p:nvPr/>
          </p:nvPicPr>
          <p:blipFill>
            <a:blip r:embed="rId5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93786" y="3071136"/>
              <a:ext cx="438790" cy="438790"/>
            </a:xfrm>
            <a:prstGeom prst="rect">
              <a:avLst/>
            </a:prstGeom>
          </p:spPr>
        </p:pic>
        <p:pic>
          <p:nvPicPr>
            <p:cNvPr id="350" name="Image 349"/>
            <p:cNvPicPr>
              <a:picLocks noChangeAspect="1"/>
            </p:cNvPicPr>
            <p:nvPr/>
          </p:nvPicPr>
          <p:blipFill>
            <a:blip r:embed="rId6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79495" y="3040662"/>
              <a:ext cx="419933" cy="419933"/>
            </a:xfrm>
            <a:prstGeom prst="rect">
              <a:avLst/>
            </a:prstGeom>
          </p:spPr>
        </p:pic>
        <p:sp>
          <p:nvSpPr>
            <p:cNvPr id="351" name="ZoneTexte 350"/>
            <p:cNvSpPr txBox="1"/>
            <p:nvPr/>
          </p:nvSpPr>
          <p:spPr>
            <a:xfrm>
              <a:off x="1280235" y="3522019"/>
              <a:ext cx="1391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Problème/Solution</a:t>
              </a:r>
            </a:p>
          </p:txBody>
        </p:sp>
        <p:pic>
          <p:nvPicPr>
            <p:cNvPr id="352" name="Image 35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79323" y="3888898"/>
              <a:ext cx="400656" cy="400656"/>
            </a:xfrm>
            <a:prstGeom prst="rect">
              <a:avLst/>
            </a:prstGeom>
          </p:spPr>
        </p:pic>
        <p:sp>
          <p:nvSpPr>
            <p:cNvPr id="353" name="ZoneTexte 352"/>
            <p:cNvSpPr txBox="1"/>
            <p:nvPr/>
          </p:nvSpPr>
          <p:spPr>
            <a:xfrm>
              <a:off x="59549" y="4225121"/>
              <a:ext cx="139103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sont les enjeux pour la SGMA ?</a:t>
              </a:r>
            </a:p>
          </p:txBody>
        </p:sp>
        <p:sp>
          <p:nvSpPr>
            <p:cNvPr id="354" name="ZoneTexte 353"/>
            <p:cNvSpPr txBox="1"/>
            <p:nvPr/>
          </p:nvSpPr>
          <p:spPr>
            <a:xfrm>
              <a:off x="1293745" y="4234065"/>
              <a:ext cx="122779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est la proposition de valeur ? </a:t>
              </a:r>
            </a:p>
          </p:txBody>
        </p:sp>
        <p:pic>
          <p:nvPicPr>
            <p:cNvPr id="355" name="Image 354"/>
            <p:cNvPicPr>
              <a:picLocks noChangeAspect="1"/>
            </p:cNvPicPr>
            <p:nvPr/>
          </p:nvPicPr>
          <p:blipFill>
            <a:blip r:embed="rId8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670352" y="3899988"/>
              <a:ext cx="377976" cy="377976"/>
            </a:xfrm>
            <a:prstGeom prst="rect">
              <a:avLst/>
            </a:prstGeom>
          </p:spPr>
        </p:pic>
        <p:pic>
          <p:nvPicPr>
            <p:cNvPr id="356" name="Image 355"/>
            <p:cNvPicPr>
              <a:picLocks noChangeAspect="1"/>
            </p:cNvPicPr>
            <p:nvPr/>
          </p:nvPicPr>
          <p:blipFill>
            <a:blip r:embed="rId9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497" y="4567951"/>
              <a:ext cx="463265" cy="463265"/>
            </a:xfrm>
            <a:prstGeom prst="rect">
              <a:avLst/>
            </a:prstGeom>
          </p:spPr>
        </p:pic>
        <p:sp>
          <p:nvSpPr>
            <p:cNvPr id="357" name="ZoneTexte 356"/>
            <p:cNvSpPr txBox="1"/>
            <p:nvPr/>
          </p:nvSpPr>
          <p:spPr>
            <a:xfrm>
              <a:off x="670230" y="4888838"/>
              <a:ext cx="1391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sont les critères de succès ?</a:t>
              </a:r>
            </a:p>
          </p:txBody>
        </p:sp>
        <p:sp>
          <p:nvSpPr>
            <p:cNvPr id="358" name="Rectangle à coins arrondis 357"/>
            <p:cNvSpPr/>
            <p:nvPr/>
          </p:nvSpPr>
          <p:spPr>
            <a:xfrm>
              <a:off x="219222" y="2828294"/>
              <a:ext cx="2302318" cy="2583021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59" name="ZoneTexte 358"/>
            <p:cNvSpPr txBox="1"/>
            <p:nvPr/>
          </p:nvSpPr>
          <p:spPr>
            <a:xfrm>
              <a:off x="987283" y="2691917"/>
              <a:ext cx="74501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VISION</a:t>
              </a:r>
            </a:p>
          </p:txBody>
        </p:sp>
      </p:grpSp>
      <p:sp>
        <p:nvSpPr>
          <p:cNvPr id="360" name="ZoneTexte 359"/>
          <p:cNvSpPr txBox="1"/>
          <p:nvPr/>
        </p:nvSpPr>
        <p:spPr>
          <a:xfrm>
            <a:off x="4143373" y="4270944"/>
            <a:ext cx="10480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750" kern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Quels logiciels/technologies/</a:t>
            </a:r>
            <a:r>
              <a:rPr lang="fr-FR" sz="750" kern="0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frameworks</a:t>
            </a:r>
            <a:r>
              <a:rPr lang="fr-FR" sz="750" kern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 ?</a:t>
            </a:r>
          </a:p>
        </p:txBody>
      </p:sp>
      <p:grpSp>
        <p:nvGrpSpPr>
          <p:cNvPr id="361" name="Grouper 194"/>
          <p:cNvGrpSpPr/>
          <p:nvPr/>
        </p:nvGrpSpPr>
        <p:grpSpPr>
          <a:xfrm>
            <a:off x="5171079" y="1685646"/>
            <a:ext cx="914398" cy="1451118"/>
            <a:chOff x="5740486" y="759255"/>
            <a:chExt cx="1219196" cy="1934821"/>
          </a:xfrm>
        </p:grpSpPr>
        <p:sp>
          <p:nvSpPr>
            <p:cNvPr id="362" name="Rectangle à coins arrondis 361"/>
            <p:cNvSpPr/>
            <p:nvPr/>
          </p:nvSpPr>
          <p:spPr>
            <a:xfrm>
              <a:off x="5827823" y="759255"/>
              <a:ext cx="937812" cy="1801307"/>
            </a:xfrm>
            <a:prstGeom prst="roundRect">
              <a:avLst/>
            </a:prstGeom>
            <a:noFill/>
            <a:ln w="952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63" name="ZoneTexte 362"/>
            <p:cNvSpPr txBox="1"/>
            <p:nvPr/>
          </p:nvSpPr>
          <p:spPr>
            <a:xfrm>
              <a:off x="5740486" y="1660930"/>
              <a:ext cx="1128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risques ? Quelles contre-mesures ?</a:t>
              </a:r>
            </a:p>
          </p:txBody>
        </p:sp>
        <p:sp>
          <p:nvSpPr>
            <p:cNvPr id="364" name="ZoneTexte 363"/>
            <p:cNvSpPr txBox="1"/>
            <p:nvPr/>
          </p:nvSpPr>
          <p:spPr>
            <a:xfrm>
              <a:off x="5886245" y="2417078"/>
              <a:ext cx="808024" cy="27699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r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RISQUES</a:t>
              </a:r>
            </a:p>
          </p:txBody>
        </p:sp>
        <p:pic>
          <p:nvPicPr>
            <p:cNvPr id="365" name="Image 364"/>
            <p:cNvPicPr>
              <a:picLocks noChangeAspect="1"/>
            </p:cNvPicPr>
            <p:nvPr/>
          </p:nvPicPr>
          <p:blipFill>
            <a:blip r:embed="rId10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053058" y="1036957"/>
              <a:ext cx="464919" cy="464919"/>
            </a:xfrm>
            <a:prstGeom prst="rect">
              <a:avLst/>
            </a:prstGeom>
          </p:spPr>
        </p:pic>
        <p:sp>
          <p:nvSpPr>
            <p:cNvPr id="366" name="ZoneTexte 365"/>
            <p:cNvSpPr txBox="1"/>
            <p:nvPr/>
          </p:nvSpPr>
          <p:spPr>
            <a:xfrm>
              <a:off x="6339426" y="832448"/>
              <a:ext cx="62025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 0.5 j</a:t>
              </a:r>
              <a:endParaRPr lang="fr-FR" sz="900" kern="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Arial"/>
              </a:endParaRPr>
            </a:p>
          </p:txBody>
        </p:sp>
      </p:grpSp>
      <p:grpSp>
        <p:nvGrpSpPr>
          <p:cNvPr id="367" name="Grouper 291"/>
          <p:cNvGrpSpPr/>
          <p:nvPr/>
        </p:nvGrpSpPr>
        <p:grpSpPr>
          <a:xfrm>
            <a:off x="5865865" y="1890410"/>
            <a:ext cx="1974212" cy="812255"/>
            <a:chOff x="6306224" y="1118345"/>
            <a:chExt cx="2632282" cy="1083007"/>
          </a:xfrm>
        </p:grpSpPr>
        <p:grpSp>
          <p:nvGrpSpPr>
            <p:cNvPr id="368" name="Grouper 293"/>
            <p:cNvGrpSpPr/>
            <p:nvPr/>
          </p:nvGrpSpPr>
          <p:grpSpPr>
            <a:xfrm>
              <a:off x="7127432" y="1118345"/>
              <a:ext cx="1811074" cy="966739"/>
              <a:chOff x="6670536" y="1118345"/>
              <a:chExt cx="1811074" cy="966739"/>
            </a:xfrm>
          </p:grpSpPr>
          <p:cxnSp>
            <p:nvCxnSpPr>
              <p:cNvPr id="375" name="Connecteur droit 374"/>
              <p:cNvCxnSpPr/>
              <p:nvPr/>
            </p:nvCxnSpPr>
            <p:spPr>
              <a:xfrm>
                <a:off x="6750509" y="1317134"/>
                <a:ext cx="1557730" cy="66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76" name="Connecteur droit 375"/>
              <p:cNvCxnSpPr/>
              <p:nvPr/>
            </p:nvCxnSpPr>
            <p:spPr>
              <a:xfrm>
                <a:off x="6751969" y="1524707"/>
                <a:ext cx="1550326" cy="466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77" name="Rectangle 376"/>
              <p:cNvSpPr/>
              <p:nvPr/>
            </p:nvSpPr>
            <p:spPr>
              <a:xfrm>
                <a:off x="6830408" y="155648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832893" y="170888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064588" y="1566219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326519" y="156561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7329004" y="171801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7563267" y="15794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823795" y="158923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384" name="Connecteur droit 383"/>
              <p:cNvCxnSpPr/>
              <p:nvPr/>
            </p:nvCxnSpPr>
            <p:spPr>
              <a:xfrm>
                <a:off x="7279945" y="1143308"/>
                <a:ext cx="0" cy="922823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85" name="Connecteur droit 384"/>
              <p:cNvCxnSpPr/>
              <p:nvPr/>
            </p:nvCxnSpPr>
            <p:spPr>
              <a:xfrm>
                <a:off x="7755764" y="1144878"/>
                <a:ext cx="0" cy="94020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86" name="Signalisation droite 311"/>
              <p:cNvSpPr/>
              <p:nvPr/>
            </p:nvSpPr>
            <p:spPr>
              <a:xfrm>
                <a:off x="6750509" y="1118345"/>
                <a:ext cx="1731101" cy="966739"/>
              </a:xfrm>
              <a:prstGeom prst="homePlate">
                <a:avLst>
                  <a:gd name="adj" fmla="val 25760"/>
                </a:avLst>
              </a:prstGeom>
              <a:noFill/>
              <a:ln w="6350" cap="flat" cmpd="sng" algn="ctr">
                <a:solidFill>
                  <a:srgbClr val="44546A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7" name="ZoneTexte 386"/>
              <p:cNvSpPr txBox="1"/>
              <p:nvPr/>
            </p:nvSpPr>
            <p:spPr>
              <a:xfrm>
                <a:off x="6670536" y="1128710"/>
                <a:ext cx="1653983" cy="220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  <a:defRPr/>
                </a:pPr>
                <a:r>
                  <a:rPr lang="fr-FR" sz="675" kern="0" dirty="0">
                    <a:solidFill>
                      <a:srgbClr val="5B9BD5"/>
                    </a:solidFill>
                    <a:latin typeface="Arial"/>
                  </a:rPr>
                  <a:t>  JAN          FEV        MARS</a:t>
                </a: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899659" y="1346001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7395770" y="1355131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7893046" y="1371192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391" name="Connecteur droit 390"/>
              <p:cNvCxnSpPr/>
              <p:nvPr/>
            </p:nvCxnSpPr>
            <p:spPr>
              <a:xfrm>
                <a:off x="6750509" y="1888721"/>
                <a:ext cx="1574011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92" name="Rectangle 391"/>
              <p:cNvSpPr/>
              <p:nvPr/>
            </p:nvSpPr>
            <p:spPr>
              <a:xfrm>
                <a:off x="7064588" y="1933411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408553" y="1925847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7978680" y="1924356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69" name="ZoneTexte 368"/>
            <p:cNvSpPr txBox="1"/>
            <p:nvPr/>
          </p:nvSpPr>
          <p:spPr>
            <a:xfrm>
              <a:off x="6306224" y="1307936"/>
              <a:ext cx="1048756" cy="32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POINT D’ATTENTION</a:t>
              </a:r>
            </a:p>
          </p:txBody>
        </p:sp>
        <p:pic>
          <p:nvPicPr>
            <p:cNvPr id="370" name="Image 369" descr="fleche.png"/>
            <p:cNvPicPr>
              <a:picLocks noChangeAspect="1"/>
            </p:cNvPicPr>
            <p:nvPr/>
          </p:nvPicPr>
          <p:blipFill>
            <a:blip r:embed="rId11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975500" flipV="1">
              <a:off x="7023018" y="1274508"/>
              <a:ext cx="320056" cy="186707"/>
            </a:xfrm>
            <a:prstGeom prst="rect">
              <a:avLst/>
            </a:prstGeom>
          </p:spPr>
        </p:pic>
        <p:pic>
          <p:nvPicPr>
            <p:cNvPr id="371" name="Image 370" descr="fleche.png"/>
            <p:cNvPicPr>
              <a:picLocks noChangeAspect="1"/>
            </p:cNvPicPr>
            <p:nvPr/>
          </p:nvPicPr>
          <p:blipFill>
            <a:blip r:embed="rId12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06640" flipV="1">
              <a:off x="7031692" y="1655697"/>
              <a:ext cx="278476" cy="203440"/>
            </a:xfrm>
            <a:prstGeom prst="rect">
              <a:avLst/>
            </a:prstGeom>
          </p:spPr>
        </p:pic>
        <p:sp>
          <p:nvSpPr>
            <p:cNvPr id="372" name="ZoneTexte 371"/>
            <p:cNvSpPr txBox="1"/>
            <p:nvPr/>
          </p:nvSpPr>
          <p:spPr>
            <a:xfrm>
              <a:off x="6396012" y="1656501"/>
              <a:ext cx="682561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FEATURE</a:t>
              </a:r>
            </a:p>
          </p:txBody>
        </p:sp>
        <p:sp>
          <p:nvSpPr>
            <p:cNvPr id="373" name="ZoneTexte 372"/>
            <p:cNvSpPr txBox="1"/>
            <p:nvPr/>
          </p:nvSpPr>
          <p:spPr>
            <a:xfrm>
              <a:off x="6461861" y="1905887"/>
              <a:ext cx="66557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VICTOIRE</a:t>
              </a:r>
            </a:p>
          </p:txBody>
        </p:sp>
        <p:pic>
          <p:nvPicPr>
            <p:cNvPr id="374" name="Image 373" descr="fleche.png"/>
            <p:cNvPicPr>
              <a:picLocks noChangeAspect="1"/>
            </p:cNvPicPr>
            <p:nvPr/>
          </p:nvPicPr>
          <p:blipFill>
            <a:blip r:embed="rId13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120643">
              <a:off x="7061931" y="1939692"/>
              <a:ext cx="464070" cy="174304"/>
            </a:xfrm>
            <a:prstGeom prst="rect">
              <a:avLst/>
            </a:prstGeom>
          </p:spPr>
        </p:pic>
      </p:grpSp>
      <p:grpSp>
        <p:nvGrpSpPr>
          <p:cNvPr id="395" name="Grouper 375"/>
          <p:cNvGrpSpPr/>
          <p:nvPr/>
        </p:nvGrpSpPr>
        <p:grpSpPr>
          <a:xfrm>
            <a:off x="5988994" y="1685647"/>
            <a:ext cx="1988810" cy="1456494"/>
            <a:chOff x="6461324" y="895338"/>
            <a:chExt cx="2651746" cy="1941991"/>
          </a:xfrm>
        </p:grpSpPr>
        <p:sp>
          <p:nvSpPr>
            <p:cNvPr id="396" name="Rectangle à coins arrondis 395"/>
            <p:cNvSpPr/>
            <p:nvPr/>
          </p:nvSpPr>
          <p:spPr>
            <a:xfrm>
              <a:off x="6461324" y="895338"/>
              <a:ext cx="2561816" cy="1801307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97" name="ZoneTexte 396"/>
            <p:cNvSpPr txBox="1"/>
            <p:nvPr/>
          </p:nvSpPr>
          <p:spPr>
            <a:xfrm>
              <a:off x="6552004" y="2271516"/>
              <a:ext cx="23359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trajectoire de réalisation ?</a:t>
              </a:r>
            </a:p>
          </p:txBody>
        </p:sp>
        <p:sp>
          <p:nvSpPr>
            <p:cNvPr id="398" name="ZoneTexte 397"/>
            <p:cNvSpPr txBox="1"/>
            <p:nvPr/>
          </p:nvSpPr>
          <p:spPr>
            <a:xfrm>
              <a:off x="6985847" y="2560330"/>
              <a:ext cx="943775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ROADMAP</a:t>
              </a:r>
            </a:p>
          </p:txBody>
        </p:sp>
        <p:sp>
          <p:nvSpPr>
            <p:cNvPr id="399" name="ZoneTexte 398"/>
            <p:cNvSpPr txBox="1"/>
            <p:nvPr/>
          </p:nvSpPr>
          <p:spPr>
            <a:xfrm>
              <a:off x="8655251" y="996663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1J</a:t>
              </a:r>
            </a:p>
          </p:txBody>
        </p:sp>
      </p:grpSp>
      <p:grpSp>
        <p:nvGrpSpPr>
          <p:cNvPr id="400" name="Grouper 196"/>
          <p:cNvGrpSpPr/>
          <p:nvPr/>
        </p:nvGrpSpPr>
        <p:grpSpPr>
          <a:xfrm>
            <a:off x="6770310" y="3538303"/>
            <a:ext cx="1184089" cy="2035502"/>
            <a:chOff x="7390443" y="2929765"/>
            <a:chExt cx="1578785" cy="2714003"/>
          </a:xfrm>
        </p:grpSpPr>
        <p:grpSp>
          <p:nvGrpSpPr>
            <p:cNvPr id="401" name="Grouper 270"/>
            <p:cNvGrpSpPr/>
            <p:nvPr/>
          </p:nvGrpSpPr>
          <p:grpSpPr>
            <a:xfrm>
              <a:off x="7390443" y="2929765"/>
              <a:ext cx="1578785" cy="2714003"/>
              <a:chOff x="2627079" y="2682530"/>
              <a:chExt cx="1578785" cy="2714003"/>
            </a:xfrm>
          </p:grpSpPr>
          <p:sp>
            <p:nvSpPr>
              <p:cNvPr id="415" name="ZoneTexte 414"/>
              <p:cNvSpPr txBox="1"/>
              <p:nvPr/>
            </p:nvSpPr>
            <p:spPr>
              <a:xfrm>
                <a:off x="3634768" y="3072391"/>
                <a:ext cx="571096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675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~</a:t>
                </a:r>
                <a:r>
                  <a:rPr lang="fr-FR" sz="788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0.5 j</a:t>
                </a:r>
              </a:p>
            </p:txBody>
          </p:sp>
          <p:sp>
            <p:nvSpPr>
              <p:cNvPr id="416" name="ZoneTexte 415"/>
              <p:cNvSpPr txBox="1"/>
              <p:nvPr/>
            </p:nvSpPr>
            <p:spPr>
              <a:xfrm>
                <a:off x="2627079" y="3502791"/>
                <a:ext cx="14330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7F7F7F"/>
                    </a:solidFill>
                    <a:latin typeface="Arial"/>
                  </a:rPr>
                  <a:t>Quel </a:t>
                </a:r>
                <a:r>
                  <a:rPr lang="fr-FR" sz="750" kern="0" dirty="0" err="1">
                    <a:solidFill>
                      <a:srgbClr val="7F7F7F"/>
                    </a:solidFill>
                    <a:latin typeface="Arial"/>
                  </a:rPr>
                  <a:t>process</a:t>
                </a:r>
                <a:r>
                  <a:rPr lang="fr-FR" sz="750" kern="0" dirty="0">
                    <a:solidFill>
                      <a:srgbClr val="7F7F7F"/>
                    </a:solidFill>
                    <a:latin typeface="Arial"/>
                  </a:rPr>
                  <a:t> ?</a:t>
                </a:r>
              </a:p>
            </p:txBody>
          </p:sp>
          <p:sp>
            <p:nvSpPr>
              <p:cNvPr id="417" name="Rectangle à coins arrondis 416"/>
              <p:cNvSpPr/>
              <p:nvPr/>
            </p:nvSpPr>
            <p:spPr>
              <a:xfrm>
                <a:off x="2670300" y="2837067"/>
                <a:ext cx="1404975" cy="2559466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8" name="ZoneTexte 417"/>
              <p:cNvSpPr txBox="1"/>
              <p:nvPr/>
            </p:nvSpPr>
            <p:spPr>
              <a:xfrm>
                <a:off x="2995326" y="2682530"/>
                <a:ext cx="657689" cy="43088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70AD47"/>
                    </a:solidFill>
                    <a:latin typeface="Arial"/>
                  </a:rPr>
                  <a:t>ORGA AGILE</a:t>
                </a:r>
              </a:p>
            </p:txBody>
          </p:sp>
        </p:grpSp>
        <p:sp>
          <p:nvSpPr>
            <p:cNvPr id="402" name="ZoneTexte 401"/>
            <p:cNvSpPr txBox="1"/>
            <p:nvPr/>
          </p:nvSpPr>
          <p:spPr>
            <a:xfrm>
              <a:off x="7458508" y="4544475"/>
              <a:ext cx="1433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Quelles métriques ?</a:t>
              </a:r>
            </a:p>
          </p:txBody>
        </p:sp>
        <p:sp>
          <p:nvSpPr>
            <p:cNvPr id="403" name="ZoneTexte 402"/>
            <p:cNvSpPr txBox="1"/>
            <p:nvPr/>
          </p:nvSpPr>
          <p:spPr>
            <a:xfrm>
              <a:off x="7458508" y="5267095"/>
              <a:ext cx="1433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rituels ?</a:t>
              </a:r>
            </a:p>
          </p:txBody>
        </p:sp>
        <p:cxnSp>
          <p:nvCxnSpPr>
            <p:cNvPr id="404" name="Connecteur droit 403"/>
            <p:cNvCxnSpPr/>
            <p:nvPr/>
          </p:nvCxnSpPr>
          <p:spPr>
            <a:xfrm>
              <a:off x="7736841" y="3379489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5" name="Connecteur droit 404"/>
            <p:cNvCxnSpPr/>
            <p:nvPr/>
          </p:nvCxnSpPr>
          <p:spPr>
            <a:xfrm>
              <a:off x="7930745" y="3393778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6" name="Connecteur droit 405"/>
            <p:cNvCxnSpPr/>
            <p:nvPr/>
          </p:nvCxnSpPr>
          <p:spPr>
            <a:xfrm>
              <a:off x="8134848" y="3393778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7" name="Connecteur droit 406"/>
            <p:cNvCxnSpPr/>
            <p:nvPr/>
          </p:nvCxnSpPr>
          <p:spPr>
            <a:xfrm>
              <a:off x="8341163" y="3378556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sp>
          <p:nvSpPr>
            <p:cNvPr id="408" name="Rectangle 407"/>
            <p:cNvSpPr/>
            <p:nvPr/>
          </p:nvSpPr>
          <p:spPr>
            <a:xfrm>
              <a:off x="7554008" y="3519730"/>
              <a:ext cx="154885" cy="11892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b="1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409" name="ZoneTexte 408"/>
            <p:cNvSpPr txBox="1"/>
            <p:nvPr/>
          </p:nvSpPr>
          <p:spPr>
            <a:xfrm>
              <a:off x="7696482" y="327311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sp>
          <p:nvSpPr>
            <p:cNvPr id="410" name="ZoneTexte 409"/>
            <p:cNvSpPr txBox="1"/>
            <p:nvPr/>
          </p:nvSpPr>
          <p:spPr>
            <a:xfrm>
              <a:off x="7901795" y="327431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sp>
          <p:nvSpPr>
            <p:cNvPr id="411" name="ZoneTexte 410"/>
            <p:cNvSpPr txBox="1"/>
            <p:nvPr/>
          </p:nvSpPr>
          <p:spPr>
            <a:xfrm>
              <a:off x="8114667" y="328307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cxnSp>
          <p:nvCxnSpPr>
            <p:cNvPr id="412" name="Connecteur droit avec flèche 411"/>
            <p:cNvCxnSpPr>
              <a:stCxn id="408" idx="3"/>
            </p:cNvCxnSpPr>
            <p:nvPr/>
          </p:nvCxnSpPr>
          <p:spPr>
            <a:xfrm>
              <a:off x="7708893" y="3579192"/>
              <a:ext cx="56423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tailEnd type="arrow"/>
            </a:ln>
            <a:effectLst/>
          </p:spPr>
        </p:cxnSp>
        <p:pic>
          <p:nvPicPr>
            <p:cNvPr id="413" name="Image 412"/>
            <p:cNvPicPr>
              <a:picLocks noChangeAspect="1"/>
            </p:cNvPicPr>
            <p:nvPr/>
          </p:nvPicPr>
          <p:blipFill>
            <a:blip r:embed="rId14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61400" y="4110409"/>
              <a:ext cx="467776" cy="467776"/>
            </a:xfrm>
            <a:prstGeom prst="rect">
              <a:avLst/>
            </a:prstGeom>
          </p:spPr>
        </p:pic>
        <p:pic>
          <p:nvPicPr>
            <p:cNvPr id="414" name="Image 413"/>
            <p:cNvPicPr>
              <a:picLocks noChangeAspect="1"/>
            </p:cNvPicPr>
            <p:nvPr/>
          </p:nvPicPr>
          <p:blipFill>
            <a:blip r:embed="rId15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924675" y="4925429"/>
              <a:ext cx="381111" cy="381111"/>
            </a:xfrm>
            <a:prstGeom prst="rect">
              <a:avLst/>
            </a:prstGeom>
          </p:spPr>
        </p:pic>
      </p:grpSp>
      <p:grpSp>
        <p:nvGrpSpPr>
          <p:cNvPr id="419" name="Grouper 198"/>
          <p:cNvGrpSpPr/>
          <p:nvPr/>
        </p:nvGrpSpPr>
        <p:grpSpPr>
          <a:xfrm>
            <a:off x="4174514" y="3484242"/>
            <a:ext cx="2653366" cy="2089562"/>
            <a:chOff x="4095671" y="3063462"/>
            <a:chExt cx="3537821" cy="2786082"/>
          </a:xfrm>
        </p:grpSpPr>
        <p:sp>
          <p:nvSpPr>
            <p:cNvPr id="420" name="ZoneTexte 419"/>
            <p:cNvSpPr txBox="1"/>
            <p:nvPr/>
          </p:nvSpPr>
          <p:spPr>
            <a:xfrm>
              <a:off x="4095671" y="5217103"/>
              <a:ext cx="121101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solution d’industrialisation du code ?</a:t>
              </a:r>
            </a:p>
          </p:txBody>
        </p:sp>
        <p:sp>
          <p:nvSpPr>
            <p:cNvPr id="421" name="ZoneTexte 420"/>
            <p:cNvSpPr txBox="1"/>
            <p:nvPr/>
          </p:nvSpPr>
          <p:spPr>
            <a:xfrm>
              <a:off x="5554348" y="3063462"/>
              <a:ext cx="500067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7j</a:t>
              </a:r>
            </a:p>
          </p:txBody>
        </p:sp>
        <p:sp>
          <p:nvSpPr>
            <p:cNvPr id="422" name="Rectangle à coins arrondis 421"/>
            <p:cNvSpPr/>
            <p:nvPr/>
          </p:nvSpPr>
          <p:spPr>
            <a:xfrm>
              <a:off x="4112025" y="3276255"/>
              <a:ext cx="3394419" cy="2573289"/>
            </a:xfrm>
            <a:prstGeom prst="roundRect">
              <a:avLst/>
            </a:prstGeom>
            <a:noFill/>
            <a:ln w="952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423" name="Image 422"/>
            <p:cNvPicPr>
              <a:picLocks noChangeAspect="1"/>
            </p:cNvPicPr>
            <p:nvPr/>
          </p:nvPicPr>
          <p:blipFill>
            <a:blip r:embed="rId16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533481" y="3744583"/>
              <a:ext cx="436476" cy="422856"/>
            </a:xfrm>
            <a:prstGeom prst="rect">
              <a:avLst/>
            </a:prstGeom>
          </p:spPr>
        </p:pic>
        <p:pic>
          <p:nvPicPr>
            <p:cNvPr id="424" name="Image 423"/>
            <p:cNvPicPr>
              <a:picLocks noChangeAspect="1"/>
            </p:cNvPicPr>
            <p:nvPr/>
          </p:nvPicPr>
          <p:blipFill>
            <a:blip r:embed="rId17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298174" y="3725441"/>
              <a:ext cx="308012" cy="298401"/>
            </a:xfrm>
            <a:prstGeom prst="rect">
              <a:avLst/>
            </a:prstGeom>
          </p:spPr>
        </p:pic>
        <p:pic>
          <p:nvPicPr>
            <p:cNvPr id="425" name="Image 424"/>
            <p:cNvPicPr>
              <a:picLocks noChangeAspect="1"/>
            </p:cNvPicPr>
            <p:nvPr/>
          </p:nvPicPr>
          <p:blipFill>
            <a:blip r:embed="rId18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456443" y="4775550"/>
              <a:ext cx="432046" cy="418566"/>
            </a:xfrm>
            <a:prstGeom prst="rect">
              <a:avLst/>
            </a:prstGeom>
          </p:spPr>
        </p:pic>
        <p:pic>
          <p:nvPicPr>
            <p:cNvPr id="426" name="Image 425"/>
            <p:cNvPicPr>
              <a:picLocks noChangeAspect="1"/>
            </p:cNvPicPr>
            <p:nvPr/>
          </p:nvPicPr>
          <p:blipFill>
            <a:blip r:embed="rId19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 flipH="1">
              <a:off x="5489684" y="3666362"/>
              <a:ext cx="447731" cy="447731"/>
            </a:xfrm>
            <a:prstGeom prst="rect">
              <a:avLst/>
            </a:prstGeom>
          </p:spPr>
        </p:pic>
        <p:sp>
          <p:nvSpPr>
            <p:cNvPr id="427" name="ZoneTexte 426"/>
            <p:cNvSpPr txBox="1"/>
            <p:nvPr/>
          </p:nvSpPr>
          <p:spPr>
            <a:xfrm>
              <a:off x="5233254" y="4079708"/>
              <a:ext cx="124812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échanges de données ?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formats ?</a:t>
              </a:r>
            </a:p>
          </p:txBody>
        </p:sp>
        <p:cxnSp>
          <p:nvCxnSpPr>
            <p:cNvPr id="428" name="Connecteur droit 427"/>
            <p:cNvCxnSpPr/>
            <p:nvPr/>
          </p:nvCxnSpPr>
          <p:spPr>
            <a:xfrm flipH="1">
              <a:off x="5288150" y="3515624"/>
              <a:ext cx="3427" cy="2147878"/>
            </a:xfrm>
            <a:prstGeom prst="line">
              <a:avLst/>
            </a:prstGeom>
            <a:noFill/>
            <a:ln w="12700" cap="flat" cmpd="sng" algn="ctr">
              <a:solidFill>
                <a:srgbClr val="ED7D31"/>
              </a:solidFill>
              <a:prstDash val="dash"/>
              <a:miter lim="800000"/>
            </a:ln>
            <a:effectLst/>
          </p:spPr>
        </p:cxnSp>
        <p:sp>
          <p:nvSpPr>
            <p:cNvPr id="429" name="ZoneTexte 428"/>
            <p:cNvSpPr txBox="1"/>
            <p:nvPr/>
          </p:nvSpPr>
          <p:spPr>
            <a:xfrm>
              <a:off x="5352078" y="4693495"/>
              <a:ext cx="937359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ARCHI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TECHNIQUE</a:t>
              </a:r>
            </a:p>
          </p:txBody>
        </p:sp>
        <p:pic>
          <p:nvPicPr>
            <p:cNvPr id="430" name="Image 429"/>
            <p:cNvPicPr>
              <a:picLocks noChangeAspect="1"/>
            </p:cNvPicPr>
            <p:nvPr/>
          </p:nvPicPr>
          <p:blipFill>
            <a:blip r:embed="rId20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580594" y="5118916"/>
              <a:ext cx="473950" cy="473950"/>
            </a:xfrm>
            <a:prstGeom prst="rect">
              <a:avLst/>
            </a:prstGeom>
          </p:spPr>
        </p:pic>
        <p:sp>
          <p:nvSpPr>
            <p:cNvPr id="431" name="ZoneTexte 430"/>
            <p:cNvSpPr txBox="1"/>
            <p:nvPr/>
          </p:nvSpPr>
          <p:spPr>
            <a:xfrm>
              <a:off x="5123194" y="5542285"/>
              <a:ext cx="1554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 matériel ?</a:t>
              </a:r>
            </a:p>
          </p:txBody>
        </p:sp>
        <p:cxnSp>
          <p:nvCxnSpPr>
            <p:cNvPr id="432" name="Connecteur droit 431"/>
            <p:cNvCxnSpPr/>
            <p:nvPr/>
          </p:nvCxnSpPr>
          <p:spPr>
            <a:xfrm>
              <a:off x="5352053" y="4678427"/>
              <a:ext cx="975178" cy="6124"/>
            </a:xfrm>
            <a:prstGeom prst="line">
              <a:avLst/>
            </a:prstGeom>
            <a:noFill/>
            <a:ln w="12700" cap="flat" cmpd="sng" algn="ctr">
              <a:solidFill>
                <a:srgbClr val="ED7D31"/>
              </a:solidFill>
              <a:prstDash val="dash"/>
              <a:miter lim="800000"/>
            </a:ln>
            <a:effectLst/>
          </p:spPr>
        </p:cxnSp>
        <p:pic>
          <p:nvPicPr>
            <p:cNvPr id="433" name="Image 432"/>
            <p:cNvPicPr>
              <a:picLocks noChangeAspect="1"/>
            </p:cNvPicPr>
            <p:nvPr/>
          </p:nvPicPr>
          <p:blipFill>
            <a:blip r:embed="rId21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699543" y="3761492"/>
              <a:ext cx="382250" cy="382250"/>
            </a:xfrm>
            <a:prstGeom prst="rect">
              <a:avLst/>
            </a:prstGeom>
          </p:spPr>
        </p:pic>
        <p:sp>
          <p:nvSpPr>
            <p:cNvPr id="434" name="ZoneTexte 433"/>
            <p:cNvSpPr txBox="1"/>
            <p:nvPr/>
          </p:nvSpPr>
          <p:spPr>
            <a:xfrm>
              <a:off x="6388457" y="4111556"/>
              <a:ext cx="11173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standards de qualité pour le code ?</a:t>
              </a:r>
            </a:p>
          </p:txBody>
        </p:sp>
        <p:pic>
          <p:nvPicPr>
            <p:cNvPr id="435" name="Image 434"/>
            <p:cNvPicPr>
              <a:picLocks noChangeAspect="1"/>
            </p:cNvPicPr>
            <p:nvPr/>
          </p:nvPicPr>
          <p:blipFill>
            <a:blip r:embed="rId22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655444" y="4750245"/>
              <a:ext cx="533562" cy="533562"/>
            </a:xfrm>
            <a:prstGeom prst="rect">
              <a:avLst/>
            </a:prstGeom>
          </p:spPr>
        </p:pic>
        <p:sp>
          <p:nvSpPr>
            <p:cNvPr id="436" name="ZoneTexte 435"/>
            <p:cNvSpPr txBox="1"/>
            <p:nvPr/>
          </p:nvSpPr>
          <p:spPr>
            <a:xfrm>
              <a:off x="6265249" y="5351572"/>
              <a:ext cx="1368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tests ?</a:t>
              </a:r>
            </a:p>
          </p:txBody>
        </p:sp>
        <p:sp>
          <p:nvSpPr>
            <p:cNvPr id="437" name="ZoneTexte 436"/>
            <p:cNvSpPr txBox="1"/>
            <p:nvPr/>
          </p:nvSpPr>
          <p:spPr>
            <a:xfrm>
              <a:off x="4993372" y="3132241"/>
              <a:ext cx="609717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TECH</a:t>
              </a:r>
            </a:p>
          </p:txBody>
        </p:sp>
        <p:sp>
          <p:nvSpPr>
            <p:cNvPr id="438" name="ZoneTexte 437"/>
            <p:cNvSpPr txBox="1"/>
            <p:nvPr/>
          </p:nvSpPr>
          <p:spPr>
            <a:xfrm>
              <a:off x="4153794" y="3282949"/>
              <a:ext cx="10804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ARCHI APPLICATIVE </a:t>
              </a:r>
            </a:p>
          </p:txBody>
        </p:sp>
        <p:sp>
          <p:nvSpPr>
            <p:cNvPr id="439" name="ZoneTexte 438"/>
            <p:cNvSpPr txBox="1"/>
            <p:nvPr/>
          </p:nvSpPr>
          <p:spPr>
            <a:xfrm>
              <a:off x="6378205" y="3294037"/>
              <a:ext cx="1083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PRATIQUES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DE DEV</a:t>
              </a:r>
            </a:p>
          </p:txBody>
        </p:sp>
        <p:sp>
          <p:nvSpPr>
            <p:cNvPr id="440" name="ZoneTexte 439"/>
            <p:cNvSpPr txBox="1"/>
            <p:nvPr/>
          </p:nvSpPr>
          <p:spPr>
            <a:xfrm>
              <a:off x="5546646" y="3341493"/>
              <a:ext cx="568373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FLUX</a:t>
              </a:r>
            </a:p>
          </p:txBody>
        </p:sp>
      </p:grpSp>
      <p:cxnSp>
        <p:nvCxnSpPr>
          <p:cNvPr id="441" name="Connecteur droit 440"/>
          <p:cNvCxnSpPr/>
          <p:nvPr/>
        </p:nvCxnSpPr>
        <p:spPr>
          <a:xfrm>
            <a:off x="5916837" y="3823368"/>
            <a:ext cx="0" cy="1610905"/>
          </a:xfrm>
          <a:prstGeom prst="line">
            <a:avLst/>
          </a:prstGeom>
          <a:noFill/>
          <a:ln w="12700" cap="flat" cmpd="sng" algn="ctr">
            <a:solidFill>
              <a:srgbClr val="ED7D31"/>
            </a:solidFill>
            <a:prstDash val="dash"/>
            <a:miter lim="800000"/>
          </a:ln>
          <a:effectLst/>
        </p:spPr>
      </p:cxnSp>
      <p:grpSp>
        <p:nvGrpSpPr>
          <p:cNvPr id="442" name="Grouper 369"/>
          <p:cNvGrpSpPr/>
          <p:nvPr/>
        </p:nvGrpSpPr>
        <p:grpSpPr>
          <a:xfrm>
            <a:off x="3463843" y="1681923"/>
            <a:ext cx="1839357" cy="1468258"/>
            <a:chOff x="3094457" y="890372"/>
            <a:chExt cx="2452476" cy="1957676"/>
          </a:xfrm>
        </p:grpSpPr>
        <p:sp>
          <p:nvSpPr>
            <p:cNvPr id="443" name="Rectangle à coins arrondis 442"/>
            <p:cNvSpPr/>
            <p:nvPr/>
          </p:nvSpPr>
          <p:spPr>
            <a:xfrm>
              <a:off x="3094457" y="890372"/>
              <a:ext cx="2296972" cy="1806274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444" name="Image 443" descr="fleche.png"/>
            <p:cNvPicPr>
              <a:picLocks noChangeAspect="1"/>
            </p:cNvPicPr>
            <p:nvPr/>
          </p:nvPicPr>
          <p:blipFill>
            <a:blip r:embed="rId23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852588">
              <a:off x="4479998" y="1831282"/>
              <a:ext cx="322454" cy="168147"/>
            </a:xfrm>
            <a:prstGeom prst="rect">
              <a:avLst/>
            </a:prstGeom>
          </p:spPr>
        </p:pic>
        <p:sp>
          <p:nvSpPr>
            <p:cNvPr id="445" name="ZoneTexte 444"/>
            <p:cNvSpPr txBox="1"/>
            <p:nvPr/>
          </p:nvSpPr>
          <p:spPr>
            <a:xfrm>
              <a:off x="3119372" y="2204238"/>
              <a:ext cx="22322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Quelles sont les macro-fonctionnalités ?</a:t>
              </a:r>
            </a:p>
          </p:txBody>
        </p:sp>
        <p:sp>
          <p:nvSpPr>
            <p:cNvPr id="446" name="ZoneTexte 445"/>
            <p:cNvSpPr txBox="1"/>
            <p:nvPr/>
          </p:nvSpPr>
          <p:spPr>
            <a:xfrm>
              <a:off x="3361972" y="2571049"/>
              <a:ext cx="1023329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STORYMAP</a:t>
              </a:r>
            </a:p>
          </p:txBody>
        </p:sp>
        <p:sp>
          <p:nvSpPr>
            <p:cNvPr id="447" name="ZoneTexte 446"/>
            <p:cNvSpPr txBox="1"/>
            <p:nvPr/>
          </p:nvSpPr>
          <p:spPr>
            <a:xfrm>
              <a:off x="4878921" y="940059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1J</a:t>
              </a:r>
            </a:p>
          </p:txBody>
        </p:sp>
        <p:grpSp>
          <p:nvGrpSpPr>
            <p:cNvPr id="448" name="Grouper 219"/>
            <p:cNvGrpSpPr/>
            <p:nvPr/>
          </p:nvGrpSpPr>
          <p:grpSpPr>
            <a:xfrm>
              <a:off x="3138361" y="1074201"/>
              <a:ext cx="2404892" cy="1158794"/>
              <a:chOff x="3138347" y="1074195"/>
              <a:chExt cx="2404892" cy="1158794"/>
            </a:xfrm>
          </p:grpSpPr>
          <p:cxnSp>
            <p:nvCxnSpPr>
              <p:cNvPr id="450" name="Connecteur droit 449"/>
              <p:cNvCxnSpPr/>
              <p:nvPr/>
            </p:nvCxnSpPr>
            <p:spPr>
              <a:xfrm>
                <a:off x="3181285" y="1254425"/>
                <a:ext cx="1531548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51" name="Connecteur droit 450"/>
              <p:cNvCxnSpPr/>
              <p:nvPr/>
            </p:nvCxnSpPr>
            <p:spPr>
              <a:xfrm>
                <a:off x="3183039" y="1665451"/>
                <a:ext cx="1531548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52" name="Connecteur droit 451"/>
              <p:cNvCxnSpPr/>
              <p:nvPr/>
            </p:nvCxnSpPr>
            <p:spPr>
              <a:xfrm>
                <a:off x="3183039" y="1986704"/>
                <a:ext cx="1359712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453" name="Rectangle 452"/>
              <p:cNvSpPr/>
              <p:nvPr/>
            </p:nvSpPr>
            <p:spPr>
              <a:xfrm>
                <a:off x="3466011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73296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4080581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4387866" y="107893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3463526" y="12814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3466011" y="14338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080581" y="169987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3463526" y="201680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773296" y="1291163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4080581" y="12829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4083066" y="14353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770811" y="169464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73296" y="184704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385381" y="12829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4387866" y="14353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466011" y="169987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385287" y="202480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70" name="ZoneTexte 469"/>
              <p:cNvSpPr txBox="1"/>
              <p:nvPr/>
            </p:nvSpPr>
            <p:spPr>
              <a:xfrm>
                <a:off x="3138347" y="1296347"/>
                <a:ext cx="41293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++</a:t>
                </a:r>
              </a:p>
            </p:txBody>
          </p:sp>
          <p:sp>
            <p:nvSpPr>
              <p:cNvPr id="471" name="ZoneTexte 470"/>
              <p:cNvSpPr txBox="1"/>
              <p:nvPr/>
            </p:nvSpPr>
            <p:spPr>
              <a:xfrm>
                <a:off x="3171936" y="1687989"/>
                <a:ext cx="5427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+</a:t>
                </a:r>
              </a:p>
            </p:txBody>
          </p:sp>
          <p:sp>
            <p:nvSpPr>
              <p:cNvPr id="472" name="ZoneTexte 471"/>
              <p:cNvSpPr txBox="1"/>
              <p:nvPr/>
            </p:nvSpPr>
            <p:spPr>
              <a:xfrm>
                <a:off x="3177482" y="1940601"/>
                <a:ext cx="60868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-</a:t>
                </a:r>
              </a:p>
            </p:txBody>
          </p:sp>
          <p:pic>
            <p:nvPicPr>
              <p:cNvPr id="473" name="Image 472" descr="fleche.png"/>
              <p:cNvPicPr>
                <a:picLocks noChangeAspect="1"/>
              </p:cNvPicPr>
              <p:nvPr/>
            </p:nvPicPr>
            <p:blipFill>
              <a:blip r:embed="rId24" cstate="print">
                <a:duotone>
                  <a:srgbClr val="808080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274881">
                <a:off x="4554194" y="1119824"/>
                <a:ext cx="322454" cy="156068"/>
              </a:xfrm>
              <a:prstGeom prst="rect">
                <a:avLst/>
              </a:prstGeom>
            </p:spPr>
          </p:pic>
          <p:sp>
            <p:nvSpPr>
              <p:cNvPr id="474" name="ZoneTexte 473"/>
              <p:cNvSpPr txBox="1"/>
              <p:nvPr/>
            </p:nvSpPr>
            <p:spPr>
              <a:xfrm>
                <a:off x="4490023" y="1364633"/>
                <a:ext cx="1053216" cy="233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  <a:defRPr/>
                </a:pPr>
                <a:r>
                  <a:rPr lang="fr-FR" sz="675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EPIC (activité)</a:t>
                </a:r>
              </a:p>
            </p:txBody>
          </p:sp>
        </p:grpSp>
        <p:sp>
          <p:nvSpPr>
            <p:cNvPr id="449" name="ZoneTexte 448"/>
            <p:cNvSpPr txBox="1"/>
            <p:nvPr/>
          </p:nvSpPr>
          <p:spPr>
            <a:xfrm>
              <a:off x="4493717" y="1649410"/>
              <a:ext cx="1053216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fr-FR" sz="675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FEATURE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675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(Macro-fonctionnalité)</a:t>
              </a:r>
            </a:p>
          </p:txBody>
        </p:sp>
      </p:grpSp>
      <p:grpSp>
        <p:nvGrpSpPr>
          <p:cNvPr id="475" name="Grouper 373"/>
          <p:cNvGrpSpPr/>
          <p:nvPr/>
        </p:nvGrpSpPr>
        <p:grpSpPr>
          <a:xfrm>
            <a:off x="2324862" y="1685649"/>
            <a:ext cx="1183528" cy="1452526"/>
            <a:chOff x="1575814" y="895341"/>
            <a:chExt cx="1578037" cy="1936701"/>
          </a:xfrm>
        </p:grpSpPr>
        <p:grpSp>
          <p:nvGrpSpPr>
            <p:cNvPr id="476" name="Grouper 371"/>
            <p:cNvGrpSpPr/>
            <p:nvPr/>
          </p:nvGrpSpPr>
          <p:grpSpPr>
            <a:xfrm>
              <a:off x="1575814" y="895341"/>
              <a:ext cx="1578037" cy="1727832"/>
              <a:chOff x="1575814" y="895341"/>
              <a:chExt cx="1578037" cy="1727832"/>
            </a:xfrm>
          </p:grpSpPr>
          <p:sp>
            <p:nvSpPr>
              <p:cNvPr id="478" name="ZoneTexte 477"/>
              <p:cNvSpPr txBox="1"/>
              <p:nvPr/>
            </p:nvSpPr>
            <p:spPr>
              <a:xfrm>
                <a:off x="2564614" y="999165"/>
                <a:ext cx="571096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675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~</a:t>
                </a:r>
                <a:r>
                  <a:rPr lang="fr-FR" sz="788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0.5 j</a:t>
                </a:r>
              </a:p>
            </p:txBody>
          </p:sp>
          <p:sp>
            <p:nvSpPr>
              <p:cNvPr id="479" name="ZoneTexte 478"/>
              <p:cNvSpPr txBox="1"/>
              <p:nvPr/>
            </p:nvSpPr>
            <p:spPr>
              <a:xfrm>
                <a:off x="1575814" y="1613094"/>
                <a:ext cx="157803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Quel est le rôle et les responsabilités de chacun ?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Quelles sont les interactions ? </a:t>
                </a:r>
              </a:p>
            </p:txBody>
          </p:sp>
          <p:sp>
            <p:nvSpPr>
              <p:cNvPr id="480" name="Rectangle à coins arrondis 479"/>
              <p:cNvSpPr/>
              <p:nvPr/>
            </p:nvSpPr>
            <p:spPr>
              <a:xfrm>
                <a:off x="1695919" y="895341"/>
                <a:ext cx="1333633" cy="1727832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pic>
            <p:nvPicPr>
              <p:cNvPr id="481" name="Image 480"/>
              <p:cNvPicPr>
                <a:picLocks noChangeAspect="1"/>
              </p:cNvPicPr>
              <p:nvPr/>
            </p:nvPicPr>
            <p:blipFill>
              <a:blip r:embed="rId25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52906" y="1126602"/>
                <a:ext cx="390716" cy="390716"/>
              </a:xfrm>
              <a:prstGeom prst="rect">
                <a:avLst/>
              </a:prstGeom>
            </p:spPr>
          </p:pic>
        </p:grpSp>
        <p:sp>
          <p:nvSpPr>
            <p:cNvPr id="477" name="ZoneTexte 476"/>
            <p:cNvSpPr txBox="1"/>
            <p:nvPr/>
          </p:nvSpPr>
          <p:spPr>
            <a:xfrm>
              <a:off x="1670310" y="2401156"/>
              <a:ext cx="1374162" cy="430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RÔLES ET RESPONSABILITÉS</a:t>
              </a:r>
            </a:p>
          </p:txBody>
        </p:sp>
      </p:grpSp>
      <p:cxnSp>
        <p:nvCxnSpPr>
          <p:cNvPr id="482" name="Connecteur droit 481"/>
          <p:cNvCxnSpPr/>
          <p:nvPr/>
        </p:nvCxnSpPr>
        <p:spPr>
          <a:xfrm>
            <a:off x="5141383" y="3335218"/>
            <a:ext cx="0" cy="20308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483" name="Flèche vers la droite 414"/>
          <p:cNvSpPr/>
          <p:nvPr/>
        </p:nvSpPr>
        <p:spPr>
          <a:xfrm>
            <a:off x="1285947" y="3207222"/>
            <a:ext cx="6674408" cy="292543"/>
          </a:xfrm>
          <a:prstGeom prst="rightArrow">
            <a:avLst/>
          </a:prstGeom>
          <a:solidFill>
            <a:srgbClr val="E00000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sz="1050" b="1" kern="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84" name="ZoneTexte 483"/>
          <p:cNvSpPr txBox="1"/>
          <p:nvPr/>
        </p:nvSpPr>
        <p:spPr>
          <a:xfrm>
            <a:off x="1776099" y="188640"/>
            <a:ext cx="528555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Cadrage 360 : méthode agile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0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620781" y="188640"/>
            <a:ext cx="35961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Enjeux et objectifs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59632" y="1300588"/>
            <a:ext cx="3672408" cy="1728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Positionnement stratégique 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Sécuriser </a:t>
            </a:r>
            <a:r>
              <a:rPr lang="fr-FR" sz="1600" b="1" dirty="0" smtClean="0">
                <a:solidFill>
                  <a:schemeClr val="tx1"/>
                </a:solidFill>
              </a:rPr>
              <a:t>le portefeuille client SGMA et toucher des prospects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 Offrir la banque autrement sera une exigence du marché dans les prochaines années.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9952" y="2884764"/>
            <a:ext cx="3816424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endParaRPr lang="fr-FR" sz="1600" b="1" dirty="0" smtClean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Capter du flux clients et prospects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 Constituer une base de données riche et qualifiée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 Développer le PNB de la banque à travers les trajectoires commerciales en ligne</a:t>
            </a:r>
          </a:p>
          <a:p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755576" y="940548"/>
            <a:ext cx="115212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Enjeux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51920" y="2740748"/>
            <a:ext cx="115212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Objectifs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4900988"/>
            <a:ext cx="3672408" cy="1728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 Trafic important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Volume de paiements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Faible aux d’abandon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Augmentation part de marché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Taux de transfo bankaty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7584" y="4684964"/>
            <a:ext cx="223224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Critères de succès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02070" y="999298"/>
            <a:ext cx="3402378" cy="9175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</a:pPr>
            <a:endParaRPr lang="fr-FR" sz="1600" b="1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Service digital sécurisé et innovant e-com pour </a:t>
            </a:r>
            <a:r>
              <a:rPr lang="fr-FR" sz="1600" b="1" dirty="0">
                <a:solidFill>
                  <a:schemeClr val="tx1"/>
                </a:solidFill>
              </a:rPr>
              <a:t>client et non client, avec possibilité de gain</a:t>
            </a:r>
          </a:p>
          <a:p>
            <a:pPr>
              <a:spcBef>
                <a:spcPts val="900"/>
              </a:spcBef>
            </a:pP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41258" y="757388"/>
            <a:ext cx="1198893" cy="3216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299645" y="106699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Très court terme-</a:t>
            </a:r>
            <a:r>
              <a:rPr lang="fr-FR" sz="2000" b="1" cap="all" spc="280" dirty="0" smtClean="0">
                <a:solidFill>
                  <a:srgbClr val="C00000"/>
                </a:solidFill>
              </a:rPr>
              <a:t>Q42018</a:t>
            </a:r>
            <a:endParaRPr lang="fr-FR" sz="2000" b="1" cap="all" spc="280" dirty="0">
              <a:solidFill>
                <a:srgbClr val="C0000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395536" y="1988840"/>
            <a:ext cx="83529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3203848" y="105273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Moyen terme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>
                <a:solidFill>
                  <a:srgbClr val="C00000"/>
                </a:solidFill>
              </a:rPr>
              <a:t>S1 2019</a:t>
            </a:r>
            <a:endParaRPr lang="fr-FR" sz="2000" b="1" cap="all" spc="280" dirty="0">
              <a:solidFill>
                <a:srgbClr val="C0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23528" y="2204864"/>
            <a:ext cx="22322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Paiement de la vignette auto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Renvoi vers la trajectoire EER </a:t>
            </a:r>
            <a:r>
              <a:rPr lang="fr-FR" sz="1400" dirty="0" smtClean="0"/>
              <a:t>, crédit conso et ALD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Avantage </a:t>
            </a:r>
            <a:r>
              <a:rPr lang="fr-FR" sz="1400" dirty="0" smtClean="0"/>
              <a:t>client type tombola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6156176" y="2132856"/>
            <a:ext cx="23762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Intégrer les trajectoires bancaires couplées à des offres partenaires.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Développer un programme de fidélisation et/ou un programme cash back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…</a:t>
            </a:r>
          </a:p>
          <a:p>
            <a:pPr algn="just">
              <a:buFont typeface="Wingdings" pitchFamily="2" charset="2"/>
              <a:buChar char="§"/>
            </a:pPr>
            <a:endParaRPr lang="fr-FR" sz="1400" dirty="0" smtClean="0"/>
          </a:p>
        </p:txBody>
      </p:sp>
      <p:sp>
        <p:nvSpPr>
          <p:cNvPr id="55" name="Flèche droite 54"/>
          <p:cNvSpPr/>
          <p:nvPr/>
        </p:nvSpPr>
        <p:spPr>
          <a:xfrm>
            <a:off x="395536" y="5013176"/>
            <a:ext cx="8280920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395536" y="50851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Animation et communication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95536" y="5661248"/>
            <a:ext cx="8280920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395536" y="573325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Engagement qualité de service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Flèche droite 15"/>
          <p:cNvSpPr/>
          <p:nvPr/>
        </p:nvSpPr>
        <p:spPr>
          <a:xfrm>
            <a:off x="3203848" y="4365104"/>
            <a:ext cx="5472608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75856" y="44371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Développer les partenariats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9885" y="119123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longs terme</a:t>
            </a:r>
            <a:endParaRPr lang="fr-FR" sz="2000" b="1" cap="all" spc="280" dirty="0"/>
          </a:p>
        </p:txBody>
      </p:sp>
      <p:sp>
        <p:nvSpPr>
          <p:cNvPr id="19" name="ZoneTexte 18"/>
          <p:cNvSpPr txBox="1"/>
          <p:nvPr/>
        </p:nvSpPr>
        <p:spPr>
          <a:xfrm>
            <a:off x="3131840" y="2185614"/>
            <a:ext cx="22322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Aligner ce canal aux autres en termes de facturiers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Développer l’</a:t>
            </a:r>
            <a:r>
              <a:rPr lang="fr-FR" sz="1400" dirty="0" err="1" smtClean="0"/>
              <a:t>incentive</a:t>
            </a:r>
            <a:r>
              <a:rPr lang="fr-FR" sz="1400" dirty="0" smtClean="0"/>
              <a:t> à travers des partenariats.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14395" y="188640"/>
            <a:ext cx="180895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err="1" smtClean="0">
                <a:solidFill>
                  <a:srgbClr val="FF0000"/>
                </a:solidFill>
              </a:rPr>
              <a:t>RoadMap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789742" y="188640"/>
            <a:ext cx="325826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Le </a:t>
            </a:r>
            <a:r>
              <a:rPr lang="fr-FR" sz="2400" b="1" cap="all" spc="280" dirty="0" smtClean="0">
                <a:solidFill>
                  <a:srgbClr val="FF0000"/>
                </a:solidFill>
              </a:rPr>
              <a:t>périmètre </a:t>
            </a:r>
            <a:r>
              <a:rPr lang="fr-FR" sz="2400" b="1" cap="all" spc="280" dirty="0" smtClean="0">
                <a:solidFill>
                  <a:srgbClr val="FF0000"/>
                </a:solidFill>
              </a:rPr>
              <a:t>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531B0C-5B86-497B-81B9-13B0623B1FCD}"/>
              </a:ext>
            </a:extLst>
          </p:cNvPr>
          <p:cNvSpPr>
            <a:spLocks/>
          </p:cNvSpPr>
          <p:nvPr/>
        </p:nvSpPr>
        <p:spPr bwMode="auto">
          <a:xfrm>
            <a:off x="899592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FAFBFBE-2A71-4E27-A3FD-02091DE49922}"/>
              </a:ext>
            </a:extLst>
          </p:cNvPr>
          <p:cNvSpPr>
            <a:spLocks/>
          </p:cNvSpPr>
          <p:nvPr/>
        </p:nvSpPr>
        <p:spPr bwMode="auto">
          <a:xfrm>
            <a:off x="6084168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C0AF76-AA91-4278-85EC-433586496088}"/>
              </a:ext>
            </a:extLst>
          </p:cNvPr>
          <p:cNvSpPr txBox="1"/>
          <p:nvPr/>
        </p:nvSpPr>
        <p:spPr>
          <a:xfrm>
            <a:off x="3295839" y="3776005"/>
            <a:ext cx="2556000" cy="130917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A travers une Tombola</a:t>
            </a:r>
          </a:p>
          <a:p>
            <a:endParaRPr lang="fr-FR" dirty="0" smtClean="0"/>
          </a:p>
          <a:p>
            <a:r>
              <a:rPr lang="fr-FR" dirty="0" smtClean="0"/>
              <a:t>Remboursement frais vignette; Voyage, Tablettes…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BE8D33-D038-4838-A668-B7FA042020D5}"/>
              </a:ext>
            </a:extLst>
          </p:cNvPr>
          <p:cNvSpPr txBox="1"/>
          <p:nvPr/>
        </p:nvSpPr>
        <p:spPr>
          <a:xfrm>
            <a:off x="6084168" y="3789040"/>
            <a:ext cx="2556000" cy="1296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l’EER à </a:t>
            </a:r>
            <a:r>
              <a:rPr lang="fr-FR" dirty="0" smtClean="0">
                <a:solidFill>
                  <a:schemeClr val="tx1"/>
                </a:solidFill>
              </a:rPr>
              <a:t>distance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Crédit conso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ALD</a:t>
            </a:r>
          </a:p>
          <a:p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C6134A-12EE-4DDB-A14E-721A705329D9}"/>
              </a:ext>
            </a:extLst>
          </p:cNvPr>
          <p:cNvSpPr txBox="1"/>
          <p:nvPr/>
        </p:nvSpPr>
        <p:spPr>
          <a:xfrm>
            <a:off x="530409" y="3765479"/>
            <a:ext cx="2556000" cy="131970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La vignette </a:t>
            </a:r>
            <a:r>
              <a:rPr lang="fr-FR" dirty="0" smtClean="0">
                <a:solidFill>
                  <a:schemeClr val="tx1"/>
                </a:solidFill>
              </a:rPr>
              <a:t>auto</a:t>
            </a:r>
          </a:p>
          <a:p>
            <a:endParaRPr lang="fr-FR" dirty="0" smtClean="0"/>
          </a:p>
          <a:p>
            <a:r>
              <a:rPr lang="fr-FR" dirty="0" smtClean="0"/>
              <a:t>Les autres facturiers </a:t>
            </a:r>
            <a:r>
              <a:rPr lang="fr-FR" dirty="0" smtClean="0"/>
              <a:t>progressivement</a:t>
            </a:r>
            <a:endParaRPr lang="fr-FR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B56857D-BD82-4705-B3FD-1ACD22415B80}"/>
              </a:ext>
            </a:extLst>
          </p:cNvPr>
          <p:cNvSpPr>
            <a:spLocks/>
          </p:cNvSpPr>
          <p:nvPr/>
        </p:nvSpPr>
        <p:spPr bwMode="auto">
          <a:xfrm>
            <a:off x="3491880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/>
          </a:p>
        </p:txBody>
      </p:sp>
      <p:sp>
        <p:nvSpPr>
          <p:cNvPr id="19" name="ZoneTexte 18"/>
          <p:cNvSpPr txBox="1"/>
          <p:nvPr/>
        </p:nvSpPr>
        <p:spPr>
          <a:xfrm>
            <a:off x="1187624" y="162880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Payer des factures en ligne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779912" y="170080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Gagner des lots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72200" y="1628800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Parcours service financier SGMA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4" name="Croix 23"/>
          <p:cNvSpPr/>
          <p:nvPr/>
        </p:nvSpPr>
        <p:spPr>
          <a:xfrm>
            <a:off x="2987824" y="1916832"/>
            <a:ext cx="288032" cy="288032"/>
          </a:xfrm>
          <a:prstGeom prst="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roix 24"/>
          <p:cNvSpPr/>
          <p:nvPr/>
        </p:nvSpPr>
        <p:spPr>
          <a:xfrm>
            <a:off x="5580112" y="1916832"/>
            <a:ext cx="288032" cy="288032"/>
          </a:xfrm>
          <a:prstGeom prst="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5157192"/>
            <a:ext cx="1949257" cy="96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e 21"/>
          <p:cNvGrpSpPr/>
          <p:nvPr/>
        </p:nvGrpSpPr>
        <p:grpSpPr>
          <a:xfrm>
            <a:off x="395536" y="5157192"/>
            <a:ext cx="2682999" cy="1340768"/>
            <a:chOff x="395536" y="5157192"/>
            <a:chExt cx="2682999" cy="1340768"/>
          </a:xfrm>
        </p:grpSpPr>
        <p:pic>
          <p:nvPicPr>
            <p:cNvPr id="2052" name="Picture 4" descr="Résultat de recherche d'images pour &quot;paiement vignette en ligne&quot;"/>
            <p:cNvPicPr>
              <a:picLocks noChangeAspect="1" noChangeArrowheads="1"/>
            </p:cNvPicPr>
            <p:nvPr/>
          </p:nvPicPr>
          <p:blipFill>
            <a:blip r:embed="rId3" cstate="print"/>
            <a:srcRect t="27814"/>
            <a:stretch>
              <a:fillRect/>
            </a:stretch>
          </p:blipFill>
          <p:spPr bwMode="auto">
            <a:xfrm>
              <a:off x="611560" y="5157192"/>
              <a:ext cx="2466975" cy="1340768"/>
            </a:xfrm>
            <a:prstGeom prst="rect">
              <a:avLst/>
            </a:prstGeom>
            <a:noFill/>
          </p:spPr>
        </p:pic>
        <p:pic>
          <p:nvPicPr>
            <p:cNvPr id="2054" name="Picture 6" descr="Résultat de recherche d'images pour &quot;paiement vignette en ligne&quot;"/>
            <p:cNvPicPr>
              <a:picLocks noChangeAspect="1" noChangeArrowheads="1"/>
            </p:cNvPicPr>
            <p:nvPr/>
          </p:nvPicPr>
          <p:blipFill>
            <a:blip r:embed="rId4" cstate="print"/>
            <a:srcRect l="20998" t="47801" r="71591" b="26460"/>
            <a:stretch>
              <a:fillRect/>
            </a:stretch>
          </p:blipFill>
          <p:spPr bwMode="auto">
            <a:xfrm>
              <a:off x="395536" y="5589240"/>
              <a:ext cx="432048" cy="50405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5"/>
          <p:cNvGrpSpPr/>
          <p:nvPr/>
        </p:nvGrpSpPr>
        <p:grpSpPr>
          <a:xfrm>
            <a:off x="395536" y="2780928"/>
            <a:ext cx="1324305" cy="860798"/>
            <a:chOff x="409874" y="1723937"/>
            <a:chExt cx="1324305" cy="860798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409874" y="1723937"/>
              <a:ext cx="1324305" cy="860798"/>
            </a:xfrm>
            <a:prstGeom prst="roundRect">
              <a:avLst/>
            </a:prstGeom>
            <a:solidFill>
              <a:srgbClr val="D9969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681519"/>
                <a:satOff val="-5839"/>
                <a:lumOff val="1373"/>
                <a:alphaOff val="0"/>
              </a:schemeClr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51895" y="1765958"/>
              <a:ext cx="1240263" cy="776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b="1" kern="1200" dirty="0" smtClean="0"/>
                <a:t>Client</a:t>
              </a:r>
              <a:endParaRPr lang="fr-FR" sz="1600" b="1" kern="1200" dirty="0"/>
            </a:p>
          </p:txBody>
        </p:sp>
      </p:grpSp>
      <p:grpSp>
        <p:nvGrpSpPr>
          <p:cNvPr id="3" name="Groupe 19"/>
          <p:cNvGrpSpPr/>
          <p:nvPr/>
        </p:nvGrpSpPr>
        <p:grpSpPr>
          <a:xfrm>
            <a:off x="395536" y="4077072"/>
            <a:ext cx="1324305" cy="860798"/>
            <a:chOff x="2400236" y="1723937"/>
            <a:chExt cx="1324305" cy="860798"/>
          </a:xfrm>
          <a:solidFill>
            <a:srgbClr val="0070C0"/>
          </a:solidFill>
        </p:grpSpPr>
        <p:sp>
          <p:nvSpPr>
            <p:cNvPr id="21" name="Rectangle à coins arrondis 20"/>
            <p:cNvSpPr/>
            <p:nvPr/>
          </p:nvSpPr>
          <p:spPr>
            <a:xfrm>
              <a:off x="2400236" y="1723937"/>
              <a:ext cx="1324305" cy="860798"/>
            </a:xfrm>
            <a:prstGeom prst="round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340759"/>
                <a:satOff val="-2919"/>
                <a:lumOff val="686"/>
                <a:alphaOff val="0"/>
              </a:schemeClr>
            </a:fillRef>
            <a:effectRef idx="0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2442257" y="1765958"/>
              <a:ext cx="1240263" cy="776756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b="1" dirty="0" smtClean="0"/>
                <a:t>Facturier</a:t>
              </a:r>
              <a:endParaRPr lang="fr-FR" sz="1600" b="1" kern="1200" dirty="0"/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051720" y="2780928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Lots à gagner à travers tombola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Gratuité des packs bankaty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364088" y="2708920"/>
            <a:ext cx="2520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de fidélisation 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cash back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d’avantages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Avantage produits bancaire en cas de EER</a:t>
            </a:r>
            <a:endParaRPr lang="fr-FR" sz="1400" dirty="0" smtClean="0"/>
          </a:p>
        </p:txBody>
      </p:sp>
      <p:sp>
        <p:nvSpPr>
          <p:cNvPr id="31" name="ZoneTexte 30"/>
          <p:cNvSpPr txBox="1"/>
          <p:nvPr/>
        </p:nvSpPr>
        <p:spPr>
          <a:xfrm>
            <a:off x="2123728" y="4005064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Multiplier les points de vente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Profiter du trafic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Etre présent sur une plateforme bancaire de renom</a:t>
            </a:r>
            <a:endParaRPr lang="fr-FR" sz="1400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5364088" y="4005064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Actions d’animation à moindre coût</a:t>
            </a:r>
          </a:p>
          <a:p>
            <a:pPr>
              <a:buFont typeface="Wingdings" pitchFamily="2" charset="2"/>
              <a:buChar char="§"/>
            </a:pPr>
            <a:endParaRPr lang="fr-FR" sz="1400" b="1" dirty="0" smtClean="0"/>
          </a:p>
          <a:p>
            <a:pPr>
              <a:buFont typeface="Wingdings" pitchFamily="2" charset="2"/>
              <a:buChar char="§"/>
            </a:pPr>
            <a:endParaRPr lang="fr-FR" sz="1400" b="1" dirty="0" smtClean="0"/>
          </a:p>
        </p:txBody>
      </p:sp>
      <p:cxnSp>
        <p:nvCxnSpPr>
          <p:cNvPr id="42" name="Connecteur droit 41"/>
          <p:cNvCxnSpPr/>
          <p:nvPr/>
        </p:nvCxnSpPr>
        <p:spPr>
          <a:xfrm>
            <a:off x="323528" y="3933056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23528" y="2492896"/>
            <a:ext cx="813690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267744" y="1628800"/>
            <a:ext cx="144016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/>
              <a:t>Court terme</a:t>
            </a:r>
            <a:endParaRPr lang="fr-FR" sz="2400" b="1" cap="all" spc="280" dirty="0"/>
          </a:p>
        </p:txBody>
      </p:sp>
      <p:sp>
        <p:nvSpPr>
          <p:cNvPr id="26" name="ZoneTexte 25"/>
          <p:cNvSpPr txBox="1"/>
          <p:nvPr/>
        </p:nvSpPr>
        <p:spPr>
          <a:xfrm>
            <a:off x="5508104" y="1628800"/>
            <a:ext cx="144016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/>
              <a:t>Moyen terme</a:t>
            </a:r>
            <a:endParaRPr lang="fr-FR" sz="2400" b="1" cap="all" spc="280" dirty="0"/>
          </a:p>
        </p:txBody>
      </p:sp>
      <p:sp>
        <p:nvSpPr>
          <p:cNvPr id="27" name="ZoneTexte 26"/>
          <p:cNvSpPr txBox="1"/>
          <p:nvPr/>
        </p:nvSpPr>
        <p:spPr>
          <a:xfrm>
            <a:off x="2321569" y="188640"/>
            <a:ext cx="41946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Proposition de valeur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07704" y="1484784"/>
            <a:ext cx="2736304" cy="3672408"/>
          </a:xfrm>
          <a:prstGeom prst="rect">
            <a:avLst/>
          </a:prstGeom>
          <a:solidFill>
            <a:srgbClr val="4F81BD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5220072" y="1484784"/>
            <a:ext cx="2664296" cy="3672408"/>
          </a:xfrm>
          <a:prstGeom prst="rect">
            <a:avLst/>
          </a:prstGeom>
          <a:solidFill>
            <a:srgbClr val="4F81BD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80893"/>
            <a:ext cx="6480720" cy="490663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59399" y="332656"/>
            <a:ext cx="36113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Cadrage technique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8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622846" y="2564904"/>
            <a:ext cx="34844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3-Parcours client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Connecteur droit 87"/>
          <p:cNvCxnSpPr/>
          <p:nvPr/>
        </p:nvCxnSpPr>
        <p:spPr>
          <a:xfrm>
            <a:off x="1628767" y="3211138"/>
            <a:ext cx="335107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1589466" y="1061163"/>
            <a:ext cx="8151" cy="21627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4529747" y="4702908"/>
            <a:ext cx="0" cy="79519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>
            <a:off x="4872853" y="3204823"/>
            <a:ext cx="33404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592751" y="5488364"/>
            <a:ext cx="337015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662445" y="980096"/>
            <a:ext cx="32152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3"/>
          <p:cNvGrpSpPr/>
          <p:nvPr/>
        </p:nvGrpSpPr>
        <p:grpSpPr>
          <a:xfrm>
            <a:off x="128111" y="2768139"/>
            <a:ext cx="561458" cy="800658"/>
            <a:chOff x="855745" y="1208543"/>
            <a:chExt cx="1405317" cy="1503024"/>
          </a:xfrm>
        </p:grpSpPr>
        <p:grpSp>
          <p:nvGrpSpPr>
            <p:cNvPr id="4" name="Groupe 4"/>
            <p:cNvGrpSpPr/>
            <p:nvPr/>
          </p:nvGrpSpPr>
          <p:grpSpPr>
            <a:xfrm>
              <a:off x="1030779" y="1413163"/>
              <a:ext cx="1230283" cy="1230283"/>
              <a:chOff x="2352502" y="2294312"/>
              <a:chExt cx="773083" cy="773083"/>
            </a:xfrm>
          </p:grpSpPr>
          <p:sp>
            <p:nvSpPr>
              <p:cNvPr id="10" name="Ellipse 9"/>
              <p:cNvSpPr/>
              <p:nvPr/>
            </p:nvSpPr>
            <p:spPr>
              <a:xfrm>
                <a:off x="2352502" y="2294312"/>
                <a:ext cx="773083" cy="7730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159" y="2364969"/>
                <a:ext cx="631767" cy="631767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826" y="1208543"/>
              <a:ext cx="409232" cy="40923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" y="1383632"/>
              <a:ext cx="287477" cy="287477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1844747" y="2408676"/>
              <a:ext cx="302891" cy="302891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67" y="2416382"/>
              <a:ext cx="287477" cy="287477"/>
            </a:xfrm>
            <a:prstGeom prst="rect">
              <a:avLst/>
            </a:prstGeom>
          </p:spPr>
        </p:pic>
      </p:grpSp>
      <p:cxnSp>
        <p:nvCxnSpPr>
          <p:cNvPr id="13" name="Connecteur droit 12"/>
          <p:cNvCxnSpPr/>
          <p:nvPr/>
        </p:nvCxnSpPr>
        <p:spPr>
          <a:xfrm>
            <a:off x="689568" y="3223905"/>
            <a:ext cx="908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607747" y="3223905"/>
            <a:ext cx="8151" cy="216274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9" y="2650771"/>
            <a:ext cx="831078" cy="1108104"/>
          </a:xfrm>
          <a:prstGeom prst="rect">
            <a:avLst/>
          </a:prstGeom>
        </p:spPr>
      </p:pic>
      <p:grpSp>
        <p:nvGrpSpPr>
          <p:cNvPr id="5" name="Groupe 17"/>
          <p:cNvGrpSpPr/>
          <p:nvPr/>
        </p:nvGrpSpPr>
        <p:grpSpPr>
          <a:xfrm>
            <a:off x="1317950" y="647604"/>
            <a:ext cx="563093" cy="750790"/>
            <a:chOff x="1452815" y="3333404"/>
            <a:chExt cx="914400" cy="914400"/>
          </a:xfrm>
        </p:grpSpPr>
        <p:sp>
          <p:nvSpPr>
            <p:cNvPr id="19" name="Ellipse 18"/>
            <p:cNvSpPr/>
            <p:nvPr/>
          </p:nvSpPr>
          <p:spPr>
            <a:xfrm>
              <a:off x="1452815" y="3333404"/>
              <a:ext cx="914400" cy="914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790" y="3408378"/>
              <a:ext cx="764449" cy="764449"/>
            </a:xfrm>
            <a:prstGeom prst="rect">
              <a:avLst/>
            </a:prstGeom>
          </p:spPr>
        </p:pic>
      </p:grpSp>
      <p:grpSp>
        <p:nvGrpSpPr>
          <p:cNvPr id="16" name="Groupe 20"/>
          <p:cNvGrpSpPr/>
          <p:nvPr/>
        </p:nvGrpSpPr>
        <p:grpSpPr>
          <a:xfrm>
            <a:off x="1338688" y="5084740"/>
            <a:ext cx="554420" cy="783827"/>
            <a:chOff x="9942022" y="1216201"/>
            <a:chExt cx="914400" cy="914400"/>
          </a:xfrm>
        </p:grpSpPr>
        <p:sp>
          <p:nvSpPr>
            <p:cNvPr id="22" name="Ellipse 21"/>
            <p:cNvSpPr/>
            <p:nvPr/>
          </p:nvSpPr>
          <p:spPr>
            <a:xfrm>
              <a:off x="9942022" y="1216201"/>
              <a:ext cx="914400" cy="914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583" y="1378762"/>
              <a:ext cx="589277" cy="589277"/>
            </a:xfrm>
            <a:prstGeom prst="rect">
              <a:avLst/>
            </a:prstGeom>
          </p:spPr>
        </p:pic>
      </p:grpSp>
      <p:sp>
        <p:nvSpPr>
          <p:cNvPr id="34" name="ZoneTexte 33"/>
          <p:cNvSpPr txBox="1"/>
          <p:nvPr/>
        </p:nvSpPr>
        <p:spPr>
          <a:xfrm>
            <a:off x="1200360" y="265494"/>
            <a:ext cx="9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Vignette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3954755" y="2462864"/>
            <a:ext cx="12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S’identifier /</a:t>
            </a:r>
            <a:br>
              <a:rPr lang="fr-FR" sz="1200" dirty="0" smtClean="0"/>
            </a:br>
            <a:r>
              <a:rPr lang="fr-FR" sz="1200" dirty="0" smtClean="0"/>
              <a:t>Créer un compte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157331" y="5823248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Inscription</a:t>
            </a:r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8" y="665766"/>
            <a:ext cx="471495" cy="628660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827425" y="2172053"/>
            <a:ext cx="107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Paiement</a:t>
            </a:r>
            <a:br>
              <a:rPr lang="fr-FR" dirty="0" smtClean="0"/>
            </a:br>
            <a:r>
              <a:rPr lang="fr-FR" dirty="0" smtClean="0"/>
              <a:t>factures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2933546" y="1248556"/>
            <a:ext cx="79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véhicule</a:t>
            </a:r>
            <a:endParaRPr lang="fr-FR" sz="1400" dirty="0"/>
          </a:p>
        </p:txBody>
      </p:sp>
      <p:sp>
        <p:nvSpPr>
          <p:cNvPr id="65" name="ZoneTexte 64"/>
          <p:cNvSpPr txBox="1"/>
          <p:nvPr/>
        </p:nvSpPr>
        <p:spPr>
          <a:xfrm>
            <a:off x="2130112" y="5749604"/>
            <a:ext cx="92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utilisateur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3686001" y="4198581"/>
            <a:ext cx="58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CB</a:t>
            </a:r>
            <a:endParaRPr lang="fr-FR" sz="1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2584845" y="4702908"/>
            <a:ext cx="19601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07" y="4397478"/>
            <a:ext cx="480752" cy="641003"/>
          </a:xfrm>
          <a:prstGeom prst="rect">
            <a:avLst/>
          </a:prstGeom>
        </p:spPr>
      </p:pic>
      <p:cxnSp>
        <p:nvCxnSpPr>
          <p:cNvPr id="77" name="Connecteur droit 76"/>
          <p:cNvCxnSpPr/>
          <p:nvPr/>
        </p:nvCxnSpPr>
        <p:spPr>
          <a:xfrm>
            <a:off x="2588747" y="4694445"/>
            <a:ext cx="0" cy="83527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8" y="5148231"/>
            <a:ext cx="471495" cy="628660"/>
          </a:xfrm>
          <a:prstGeom prst="rect">
            <a:avLst/>
          </a:prstGeom>
        </p:spPr>
      </p:pic>
      <p:grpSp>
        <p:nvGrpSpPr>
          <p:cNvPr id="18" name="Groupe 79"/>
          <p:cNvGrpSpPr/>
          <p:nvPr/>
        </p:nvGrpSpPr>
        <p:grpSpPr>
          <a:xfrm>
            <a:off x="4273398" y="5093742"/>
            <a:ext cx="518605" cy="691473"/>
            <a:chOff x="4729942" y="1336832"/>
            <a:chExt cx="691473" cy="691473"/>
          </a:xfrm>
        </p:grpSpPr>
        <p:sp>
          <p:nvSpPr>
            <p:cNvPr id="81" name="Ellipse 80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83" name="Image 82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0" y="5706613"/>
            <a:ext cx="268691" cy="35825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8" y="5570643"/>
            <a:ext cx="247058" cy="329411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0" y="5428155"/>
            <a:ext cx="333494" cy="444658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47" y="4831128"/>
            <a:ext cx="311028" cy="414704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4204137" y="6034161"/>
            <a:ext cx="91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Catalogue</a:t>
            </a:r>
            <a:endParaRPr lang="fr-FR" sz="1400" dirty="0"/>
          </a:p>
        </p:txBody>
      </p:sp>
      <p:grpSp>
        <p:nvGrpSpPr>
          <p:cNvPr id="21" name="Groupe 32"/>
          <p:cNvGrpSpPr/>
          <p:nvPr/>
        </p:nvGrpSpPr>
        <p:grpSpPr>
          <a:xfrm>
            <a:off x="2055339" y="2841611"/>
            <a:ext cx="518605" cy="691473"/>
            <a:chOff x="4729942" y="1336832"/>
            <a:chExt cx="691473" cy="691473"/>
          </a:xfrm>
        </p:grpSpPr>
        <p:sp>
          <p:nvSpPr>
            <p:cNvPr id="32" name="Ellipse 31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54" name="Image 5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21" y="3454482"/>
            <a:ext cx="268691" cy="35825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97" y="3176024"/>
            <a:ext cx="333494" cy="444658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0" y="3318512"/>
            <a:ext cx="247058" cy="329411"/>
          </a:xfrm>
          <a:prstGeom prst="rect">
            <a:avLst/>
          </a:prstGeom>
        </p:spPr>
      </p:pic>
      <p:cxnSp>
        <p:nvCxnSpPr>
          <p:cNvPr id="106" name="Connecteur droit 105"/>
          <p:cNvCxnSpPr/>
          <p:nvPr/>
        </p:nvCxnSpPr>
        <p:spPr>
          <a:xfrm>
            <a:off x="4962904" y="3204824"/>
            <a:ext cx="0" cy="22932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Image 10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9" y="2914612"/>
            <a:ext cx="471495" cy="628660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6" y="2837160"/>
            <a:ext cx="480752" cy="641003"/>
          </a:xfrm>
          <a:prstGeom prst="rect">
            <a:avLst/>
          </a:prstGeom>
        </p:spPr>
      </p:pic>
      <p:sp>
        <p:nvSpPr>
          <p:cNvPr id="115" name="ZoneTexte 114"/>
          <p:cNvSpPr txBox="1"/>
          <p:nvPr/>
        </p:nvSpPr>
        <p:spPr>
          <a:xfrm>
            <a:off x="3009936" y="2622288"/>
            <a:ext cx="866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Infos client</a:t>
            </a:r>
            <a:endParaRPr lang="fr-FR" sz="1200" dirty="0"/>
          </a:p>
        </p:txBody>
      </p:sp>
      <p:sp>
        <p:nvSpPr>
          <p:cNvPr id="116" name="ZoneTexte 115"/>
          <p:cNvSpPr txBox="1"/>
          <p:nvPr/>
        </p:nvSpPr>
        <p:spPr>
          <a:xfrm>
            <a:off x="5012403" y="2479612"/>
            <a:ext cx="52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Infos </a:t>
            </a:r>
            <a:br>
              <a:rPr lang="fr-FR" sz="1200" dirty="0" smtClean="0"/>
            </a:br>
            <a:r>
              <a:rPr lang="fr-FR" sz="1200" dirty="0" smtClean="0"/>
              <a:t>CB</a:t>
            </a:r>
            <a:endParaRPr lang="fr-FR" sz="1200" dirty="0"/>
          </a:p>
        </p:txBody>
      </p:sp>
      <p:grpSp>
        <p:nvGrpSpPr>
          <p:cNvPr id="24" name="Groupe 116"/>
          <p:cNvGrpSpPr/>
          <p:nvPr/>
        </p:nvGrpSpPr>
        <p:grpSpPr>
          <a:xfrm>
            <a:off x="5891593" y="2821440"/>
            <a:ext cx="496097" cy="661462"/>
            <a:chOff x="6952568" y="2518756"/>
            <a:chExt cx="914400" cy="914400"/>
          </a:xfrm>
        </p:grpSpPr>
        <p:sp>
          <p:nvSpPr>
            <p:cNvPr id="118" name="Ellipse 117"/>
            <p:cNvSpPr/>
            <p:nvPr/>
          </p:nvSpPr>
          <p:spPr>
            <a:xfrm>
              <a:off x="6952568" y="2518756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153" y="2645181"/>
              <a:ext cx="661550" cy="661550"/>
            </a:xfrm>
            <a:prstGeom prst="rect">
              <a:avLst/>
            </a:prstGeom>
          </p:spPr>
        </p:pic>
      </p:grpSp>
      <p:pic>
        <p:nvPicPr>
          <p:cNvPr id="120" name="Image 11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97" y="2812704"/>
            <a:ext cx="509201" cy="678935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9" y="2940093"/>
            <a:ext cx="425718" cy="567624"/>
          </a:xfrm>
          <a:prstGeom prst="rect">
            <a:avLst/>
          </a:prstGeom>
        </p:spPr>
      </p:pic>
      <p:sp>
        <p:nvSpPr>
          <p:cNvPr id="122" name="ZoneTexte 121"/>
          <p:cNvSpPr txBox="1"/>
          <p:nvPr/>
        </p:nvSpPr>
        <p:spPr>
          <a:xfrm>
            <a:off x="5899356" y="2375129"/>
            <a:ext cx="54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Code </a:t>
            </a:r>
            <a:br>
              <a:rPr lang="fr-FR" sz="1200" dirty="0" smtClean="0"/>
            </a:br>
            <a:r>
              <a:rPr lang="fr-FR" sz="1200" dirty="0" smtClean="0"/>
              <a:t>SMS</a:t>
            </a:r>
            <a:endParaRPr lang="fr-FR" sz="1200" dirty="0"/>
          </a:p>
        </p:txBody>
      </p:sp>
      <p:sp>
        <p:nvSpPr>
          <p:cNvPr id="123" name="ZoneTexte 122"/>
          <p:cNvSpPr txBox="1"/>
          <p:nvPr/>
        </p:nvSpPr>
        <p:spPr>
          <a:xfrm>
            <a:off x="6490371" y="2316773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Reçu de 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sp>
        <p:nvSpPr>
          <p:cNvPr id="124" name="ZoneTexte 123"/>
          <p:cNvSpPr txBox="1"/>
          <p:nvPr/>
        </p:nvSpPr>
        <p:spPr>
          <a:xfrm>
            <a:off x="7039282" y="2414900"/>
            <a:ext cx="100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Confirmation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cxnSp>
        <p:nvCxnSpPr>
          <p:cNvPr id="126" name="Connecteur droit 125"/>
          <p:cNvCxnSpPr/>
          <p:nvPr/>
        </p:nvCxnSpPr>
        <p:spPr>
          <a:xfrm>
            <a:off x="4864334" y="963590"/>
            <a:ext cx="8519" cy="22603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68" y="2662817"/>
            <a:ext cx="841632" cy="1122176"/>
          </a:xfrm>
          <a:prstGeom prst="rect">
            <a:avLst/>
          </a:prstGeom>
        </p:spPr>
      </p:pic>
      <p:cxnSp>
        <p:nvCxnSpPr>
          <p:cNvPr id="142" name="Connecteur droit 141"/>
          <p:cNvCxnSpPr/>
          <p:nvPr/>
        </p:nvCxnSpPr>
        <p:spPr>
          <a:xfrm>
            <a:off x="4365594" y="3195088"/>
            <a:ext cx="0" cy="75454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/>
          <p:cNvCxnSpPr/>
          <p:nvPr/>
        </p:nvCxnSpPr>
        <p:spPr>
          <a:xfrm>
            <a:off x="1615898" y="3949634"/>
            <a:ext cx="27623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2819598"/>
            <a:ext cx="580029" cy="773372"/>
          </a:xfrm>
          <a:prstGeom prst="rect">
            <a:avLst/>
          </a:prstGeom>
        </p:spPr>
      </p:pic>
      <p:sp>
        <p:nvSpPr>
          <p:cNvPr id="150" name="Triangle isocèle 149"/>
          <p:cNvSpPr/>
          <p:nvPr/>
        </p:nvSpPr>
        <p:spPr>
          <a:xfrm rot="5400000">
            <a:off x="4467408" y="886981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Triangle isocèle 151"/>
          <p:cNvSpPr/>
          <p:nvPr/>
        </p:nvSpPr>
        <p:spPr>
          <a:xfrm rot="16200000">
            <a:off x="3363099" y="3883903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Triangle isocèle 153"/>
          <p:cNvSpPr/>
          <p:nvPr/>
        </p:nvSpPr>
        <p:spPr>
          <a:xfrm rot="5400000">
            <a:off x="1987158" y="5405870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Triangle isocèle 154"/>
          <p:cNvSpPr/>
          <p:nvPr/>
        </p:nvSpPr>
        <p:spPr>
          <a:xfrm rot="5400000">
            <a:off x="3959844" y="5396134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Triangle isocèle 155"/>
          <p:cNvSpPr/>
          <p:nvPr/>
        </p:nvSpPr>
        <p:spPr>
          <a:xfrm rot="5400000">
            <a:off x="4174031" y="4633917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Triangle isocèle 156"/>
          <p:cNvSpPr/>
          <p:nvPr/>
        </p:nvSpPr>
        <p:spPr>
          <a:xfrm>
            <a:off x="4855915" y="4223619"/>
            <a:ext cx="213978" cy="24595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Triangle isocèle 157"/>
          <p:cNvSpPr/>
          <p:nvPr/>
        </p:nvSpPr>
        <p:spPr>
          <a:xfrm rot="10800000">
            <a:off x="4765864" y="1801854"/>
            <a:ext cx="213978" cy="2459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Triangle isocèle 158"/>
          <p:cNvSpPr/>
          <p:nvPr/>
        </p:nvSpPr>
        <p:spPr>
          <a:xfrm rot="5400000">
            <a:off x="5590591" y="3147589"/>
            <a:ext cx="285304" cy="1526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4996801" y="2316772"/>
            <a:ext cx="142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4995739" y="3647922"/>
            <a:ext cx="1432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425751" y="2316772"/>
            <a:ext cx="0" cy="133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>
            <a:off x="4995739" y="2320561"/>
            <a:ext cx="0" cy="133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5538840" y="2083479"/>
            <a:ext cx="463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CMI</a:t>
            </a:r>
            <a:endParaRPr lang="fr-FR" sz="1200" dirty="0"/>
          </a:p>
        </p:txBody>
      </p:sp>
      <p:sp>
        <p:nvSpPr>
          <p:cNvPr id="91" name="ZoneTexte 90"/>
          <p:cNvSpPr txBox="1"/>
          <p:nvPr/>
        </p:nvSpPr>
        <p:spPr>
          <a:xfrm>
            <a:off x="3051829" y="116444"/>
            <a:ext cx="32380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Parcours clients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1361095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1-Zoom sur les chiffres </a:t>
            </a:r>
            <a:r>
              <a:rPr lang="fr-FR" b="1" dirty="0" err="1" smtClean="0"/>
              <a:t>Fatourati</a:t>
            </a:r>
            <a:r>
              <a:rPr lang="fr-FR" b="1" dirty="0" smtClean="0"/>
              <a:t> 2018</a:t>
            </a:r>
            <a:endParaRPr lang="en-US" b="1" dirty="0"/>
          </a:p>
        </p:txBody>
      </p:sp>
      <p:sp>
        <p:nvSpPr>
          <p:cNvPr id="6" name="Subtitle 16"/>
          <p:cNvSpPr>
            <a:spLocks noGrp="1"/>
          </p:cNvSpPr>
          <p:nvPr/>
        </p:nvSpPr>
        <p:spPr>
          <a:xfrm>
            <a:off x="323528" y="1937159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2-Quelle Vision commune ?</a:t>
            </a:r>
            <a:endParaRPr lang="en-US" b="1" dirty="0"/>
          </a:p>
        </p:txBody>
      </p:sp>
      <p:sp>
        <p:nvSpPr>
          <p:cNvPr id="8" name="Subtitle 16"/>
          <p:cNvSpPr>
            <a:spLocks noGrp="1"/>
          </p:cNvSpPr>
          <p:nvPr/>
        </p:nvSpPr>
        <p:spPr>
          <a:xfrm>
            <a:off x="323528" y="2513223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3-Parcours clients</a:t>
            </a:r>
            <a:endParaRPr lang="en-US" b="1" dirty="0"/>
          </a:p>
        </p:txBody>
      </p:sp>
      <p:sp>
        <p:nvSpPr>
          <p:cNvPr id="9" name="Subtitle 16"/>
          <p:cNvSpPr>
            <a:spLocks noGrp="1"/>
          </p:cNvSpPr>
          <p:nvPr/>
        </p:nvSpPr>
        <p:spPr>
          <a:xfrm>
            <a:off x="323528" y="3089287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4-Maquettes MVP</a:t>
            </a:r>
            <a:endParaRPr lang="en-US" b="1" dirty="0"/>
          </a:p>
        </p:txBody>
      </p:sp>
      <p:sp>
        <p:nvSpPr>
          <p:cNvPr id="11" name="Subtitle 16"/>
          <p:cNvSpPr>
            <a:spLocks noGrp="1"/>
          </p:cNvSpPr>
          <p:nvPr/>
        </p:nvSpPr>
        <p:spPr>
          <a:xfrm>
            <a:off x="323528" y="3665351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5-Architecture applicative</a:t>
            </a:r>
            <a:endParaRPr lang="en-US" b="1" dirty="0"/>
          </a:p>
        </p:txBody>
      </p:sp>
      <p:sp>
        <p:nvSpPr>
          <p:cNvPr id="12" name="Subtitle 16"/>
          <p:cNvSpPr>
            <a:spLocks noGrp="1"/>
          </p:cNvSpPr>
          <p:nvPr/>
        </p:nvSpPr>
        <p:spPr>
          <a:xfrm>
            <a:off x="323528" y="4241415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6-Plan marketing et com</a:t>
            </a:r>
            <a:endParaRPr lang="en-US" b="1" dirty="0"/>
          </a:p>
        </p:txBody>
      </p:sp>
      <p:sp>
        <p:nvSpPr>
          <p:cNvPr id="14" name="Subtitle 16"/>
          <p:cNvSpPr>
            <a:spLocks noGrp="1"/>
          </p:cNvSpPr>
          <p:nvPr/>
        </p:nvSpPr>
        <p:spPr>
          <a:xfrm>
            <a:off x="323528" y="4817479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7-Organisation </a:t>
            </a:r>
            <a:r>
              <a:rPr lang="en-US" b="1" dirty="0" err="1" smtClean="0"/>
              <a:t>projet</a:t>
            </a:r>
            <a:endParaRPr lang="en-US" b="1" dirty="0"/>
          </a:p>
        </p:txBody>
      </p:sp>
      <p:sp>
        <p:nvSpPr>
          <p:cNvPr id="15" name="Subtitle 16"/>
          <p:cNvSpPr>
            <a:spLocks noGrp="1"/>
          </p:cNvSpPr>
          <p:nvPr/>
        </p:nvSpPr>
        <p:spPr>
          <a:xfrm>
            <a:off x="323528" y="5398176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8-arbitrage &amp; </a:t>
            </a:r>
            <a:r>
              <a:rPr lang="en-US" b="1" dirty="0" err="1" smtClean="0"/>
              <a:t>maitrise</a:t>
            </a:r>
            <a:r>
              <a:rPr lang="en-US" b="1" dirty="0" smtClean="0"/>
              <a:t> des </a:t>
            </a:r>
            <a:r>
              <a:rPr lang="en-US" b="1" dirty="0" err="1" smtClean="0"/>
              <a:t>risques</a:t>
            </a:r>
            <a:endParaRPr lang="en-US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40738" y="188640"/>
            <a:ext cx="19563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err="1" smtClean="0">
                <a:solidFill>
                  <a:srgbClr val="FF0000"/>
                </a:solidFill>
              </a:rPr>
              <a:t>sOMMAIRE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4-Maquettes MVP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3" y="1602398"/>
            <a:ext cx="4562126" cy="27504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46" y="3126058"/>
            <a:ext cx="4386601" cy="26382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31070" y="332656"/>
            <a:ext cx="29515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Maquettes 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2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510078"/>
            <a:ext cx="5123717" cy="2967404"/>
          </a:xfr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66" y="3039940"/>
            <a:ext cx="5111262" cy="28750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31070" y="332656"/>
            <a:ext cx="29515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Maquettes 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9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6-PLAN MARKETING ET COMMUNICATION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309664" y="404664"/>
            <a:ext cx="43476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Plan marketing et com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592" y="1916832"/>
            <a:ext cx="210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Incentive</a:t>
            </a:r>
            <a:endParaRPr lang="fr-FR" dirty="0" smtClean="0"/>
          </a:p>
          <a:p>
            <a:r>
              <a:rPr lang="fr-FR" dirty="0" smtClean="0"/>
              <a:t>Plan de com interne</a:t>
            </a:r>
          </a:p>
          <a:p>
            <a:r>
              <a:rPr lang="fr-FR" dirty="0" smtClean="0"/>
              <a:t>Plan de com externe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297458" y="2564904"/>
            <a:ext cx="4194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7-Organisation projet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1763688" y="260648"/>
            <a:ext cx="54387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Organisation équipe étendue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me 3"/>
          <p:cNvGraphicFramePr/>
          <p:nvPr/>
        </p:nvGraphicFramePr>
        <p:xfrm>
          <a:off x="1979712" y="1628800"/>
          <a:ext cx="4832350" cy="3535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978252" y="3049340"/>
            <a:ext cx="83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Equipe produit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15816" y="908720"/>
            <a:ext cx="1283677" cy="4192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Sponsor : </a:t>
            </a:r>
          </a:p>
          <a:p>
            <a:pPr algn="ctr"/>
            <a:r>
              <a:rPr lang="fr-FR" sz="1400" dirty="0" smtClean="0"/>
              <a:t>Mme </a:t>
            </a:r>
            <a:r>
              <a:rPr lang="fr-FR" sz="1400" dirty="0" err="1" smtClean="0"/>
              <a:t>Hajjami</a:t>
            </a:r>
            <a:endParaRPr lang="fr-FR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59632" y="2060848"/>
            <a:ext cx="1283677" cy="430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Conformité:</a:t>
            </a:r>
          </a:p>
          <a:p>
            <a:pPr algn="ctr"/>
            <a:r>
              <a:rPr lang="fr-FR" sz="1400" dirty="0" err="1" smtClean="0"/>
              <a:t>M.Abadou</a:t>
            </a:r>
            <a:endParaRPr lang="fr-FR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588224" y="4221088"/>
            <a:ext cx="1496592" cy="6480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Communication:</a:t>
            </a:r>
          </a:p>
          <a:p>
            <a:pPr algn="ctr"/>
            <a:r>
              <a:rPr lang="fr-FR" sz="1400" dirty="0" err="1" smtClean="0"/>
              <a:t>H.Khatir</a:t>
            </a:r>
            <a:endParaRPr lang="fr-FR" sz="1400" dirty="0" smtClean="0"/>
          </a:p>
          <a:p>
            <a:pPr algn="ctr"/>
            <a:r>
              <a:rPr lang="fr-FR" sz="1400" dirty="0" err="1" smtClean="0"/>
              <a:t>S.Amanzoul</a:t>
            </a:r>
            <a:endParaRPr lang="fr-FR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588224" y="2276872"/>
            <a:ext cx="1728192" cy="7908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Marketing:</a:t>
            </a:r>
          </a:p>
          <a:p>
            <a:pPr algn="ctr"/>
            <a:r>
              <a:rPr lang="fr-FR" sz="1400" dirty="0" err="1" smtClean="0"/>
              <a:t>J.Saltiel</a:t>
            </a:r>
            <a:endParaRPr lang="fr-FR" sz="1400" dirty="0" smtClean="0"/>
          </a:p>
          <a:p>
            <a:pPr algn="ctr"/>
            <a:r>
              <a:rPr lang="fr-FR" sz="1400" dirty="0" err="1" smtClean="0"/>
              <a:t>L.Berrada</a:t>
            </a:r>
            <a:endParaRPr lang="fr-FR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50463" y="4431963"/>
            <a:ext cx="1283677" cy="430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Juridique:</a:t>
            </a:r>
          </a:p>
          <a:p>
            <a:pPr algn="ctr"/>
            <a:r>
              <a:rPr lang="fr-FR" sz="1400" dirty="0" err="1" smtClean="0"/>
              <a:t>H.Rahmani</a:t>
            </a:r>
            <a:endParaRPr lang="fr-FR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572000" y="5373216"/>
            <a:ext cx="1565123" cy="1008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DSI</a:t>
            </a:r>
          </a:p>
          <a:p>
            <a:pPr algn="ctr"/>
            <a:r>
              <a:rPr lang="fr-FR" sz="1400" dirty="0" err="1" smtClean="0"/>
              <a:t>S.Henkour</a:t>
            </a:r>
            <a:r>
              <a:rPr lang="fr-FR" sz="1400" dirty="0" smtClean="0"/>
              <a:t> </a:t>
            </a:r>
          </a:p>
          <a:p>
            <a:pPr algn="ctr"/>
            <a:r>
              <a:rPr lang="fr-FR" sz="1400" dirty="0" smtClean="0"/>
              <a:t>DPO</a:t>
            </a:r>
          </a:p>
          <a:p>
            <a:pPr algn="ctr"/>
            <a:r>
              <a:rPr lang="fr-FR" sz="1400" dirty="0" err="1" smtClean="0"/>
              <a:t>N.Bensouda</a:t>
            </a:r>
            <a:endParaRPr lang="fr-FR" sz="14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932040" y="908720"/>
            <a:ext cx="2160240" cy="7200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Management:</a:t>
            </a:r>
          </a:p>
          <a:p>
            <a:pPr algn="ctr"/>
            <a:r>
              <a:rPr lang="fr-FR" sz="1400" dirty="0" err="1" smtClean="0"/>
              <a:t>K.Bouarich</a:t>
            </a:r>
            <a:endParaRPr lang="fr-FR" sz="1400" dirty="0" smtClean="0"/>
          </a:p>
          <a:p>
            <a:pPr algn="ctr"/>
            <a:r>
              <a:rPr lang="fr-FR" sz="1400" dirty="0" err="1" smtClean="0"/>
              <a:t>Y.Zerrari</a:t>
            </a:r>
            <a:endParaRPr lang="fr-FR" sz="1400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P.</a:t>
            </a:r>
            <a:fld id="{E1E97737-EAB6-4F7E-ABB5-04DED55B6F66}" type="slidenum">
              <a:rPr lang="en-US">
                <a:solidFill>
                  <a:prstClr val="black"/>
                </a:solidFill>
                <a:latin typeface="Calibri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1ACC9A-B171-46B0-B2C6-C42FB5F25BD7}"/>
              </a:ext>
            </a:extLst>
          </p:cNvPr>
          <p:cNvSpPr/>
          <p:nvPr/>
        </p:nvSpPr>
        <p:spPr bwMode="auto">
          <a:xfrm>
            <a:off x="4454883" y="4951201"/>
            <a:ext cx="3411484" cy="81601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MA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118D0A5-242B-4F17-86C0-BC706728E3F0}"/>
              </a:ext>
            </a:extLst>
          </p:cNvPr>
          <p:cNvSpPr/>
          <p:nvPr/>
        </p:nvSpPr>
        <p:spPr bwMode="auto">
          <a:xfrm>
            <a:off x="5087981" y="1897808"/>
            <a:ext cx="2160000" cy="2160000"/>
          </a:xfrm>
          <a:prstGeom prst="ellipse">
            <a:avLst/>
          </a:prstGeom>
          <a:solidFill>
            <a:srgbClr val="F7F7F7"/>
          </a:solidFill>
          <a:ln w="3175" cap="flat" cmpd="sng" algn="ctr">
            <a:solidFill>
              <a:srgbClr val="FFFFFF">
                <a:lumMod val="8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11B797D-D152-4278-9E93-27465EF8A2EF}"/>
              </a:ext>
            </a:extLst>
          </p:cNvPr>
          <p:cNvSpPr/>
          <p:nvPr/>
        </p:nvSpPr>
        <p:spPr bwMode="auto">
          <a:xfrm>
            <a:off x="4329378" y="1507384"/>
            <a:ext cx="3618000" cy="3325370"/>
          </a:xfrm>
          <a:prstGeom prst="ellipse">
            <a:avLst/>
          </a:prstGeom>
          <a:noFill/>
          <a:ln w="3175" cap="flat" cmpd="sng" algn="ctr">
            <a:solidFill>
              <a:srgbClr val="FFFFFF">
                <a:lumMod val="8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Espace réservé du numéro de diapositive 3">
            <a:extLst>
              <a:ext uri="{FF2B5EF4-FFF2-40B4-BE49-F238E27FC236}">
                <a16:creationId xmlns:a16="http://schemas.microsoft.com/office/drawing/2014/main" id="{5BF9AC46-CA99-44A9-AB94-BA331104379A}"/>
              </a:ext>
            </a:extLst>
          </p:cNvPr>
          <p:cNvSpPr txBox="1">
            <a:spLocks/>
          </p:cNvSpPr>
          <p:nvPr/>
        </p:nvSpPr>
        <p:spPr bwMode="gray">
          <a:xfrm>
            <a:off x="7746208" y="4801945"/>
            <a:ext cx="29765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F0C1BB-6E00-4BAA-B7F5-AD2746EEB444}" type="slidenum">
              <a:rPr lang="fr-FR" sz="900" b="1">
                <a:solidFill>
                  <a:srgbClr val="FFFFFF"/>
                </a:solidFill>
                <a:latin typeface="Arial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fr-FR" sz="9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ZoneTexte 22">
            <a:extLst>
              <a:ext uri="{FF2B5EF4-FFF2-40B4-BE49-F238E27FC236}">
                <a16:creationId xmlns:a16="http://schemas.microsoft.com/office/drawing/2014/main" id="{B8075181-72E6-4365-B794-DD0CF58B1014}"/>
              </a:ext>
            </a:extLst>
          </p:cNvPr>
          <p:cNvSpPr txBox="1"/>
          <p:nvPr/>
        </p:nvSpPr>
        <p:spPr>
          <a:xfrm>
            <a:off x="5620401" y="1835063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 err="1">
                <a:solidFill>
                  <a:srgbClr val="FF0000"/>
                </a:solidFill>
              </a:rPr>
              <a:t>Squad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49" name="ZoneTexte 22">
            <a:extLst>
              <a:ext uri="{FF2B5EF4-FFF2-40B4-BE49-F238E27FC236}">
                <a16:creationId xmlns:a16="http://schemas.microsoft.com/office/drawing/2014/main" id="{188528F4-E42A-4FDD-92FB-62653082E7EC}"/>
              </a:ext>
            </a:extLst>
          </p:cNvPr>
          <p:cNvSpPr txBox="1"/>
          <p:nvPr/>
        </p:nvSpPr>
        <p:spPr>
          <a:xfrm>
            <a:off x="5415346" y="1424431"/>
            <a:ext cx="15052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Equipe Etendue</a:t>
            </a:r>
          </a:p>
        </p:txBody>
      </p:sp>
      <p:sp>
        <p:nvSpPr>
          <p:cNvPr id="50" name="ZoneTexte 22">
            <a:extLst>
              <a:ext uri="{FF2B5EF4-FFF2-40B4-BE49-F238E27FC236}">
                <a16:creationId xmlns:a16="http://schemas.microsoft.com/office/drawing/2014/main" id="{4EE6BA38-5A7F-4368-9EFB-1FE3C1C443B9}"/>
              </a:ext>
            </a:extLst>
          </p:cNvPr>
          <p:cNvSpPr txBox="1"/>
          <p:nvPr/>
        </p:nvSpPr>
        <p:spPr>
          <a:xfrm>
            <a:off x="5882376" y="2645296"/>
            <a:ext cx="6517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PO 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Houda TAZI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1" name="ZoneTexte 22">
            <a:extLst>
              <a:ext uri="{FF2B5EF4-FFF2-40B4-BE49-F238E27FC236}">
                <a16:creationId xmlns:a16="http://schemas.microsoft.com/office/drawing/2014/main" id="{45DE3F73-046F-4FD9-9BE9-B5B897F36D18}"/>
              </a:ext>
            </a:extLst>
          </p:cNvPr>
          <p:cNvSpPr txBox="1"/>
          <p:nvPr/>
        </p:nvSpPr>
        <p:spPr>
          <a:xfrm>
            <a:off x="6259556" y="3233423"/>
            <a:ext cx="114392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Equipe de 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Dev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Anis Khai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Walid NAHIZ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Hamza NAJJI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2" name="ZoneTexte 22">
            <a:extLst>
              <a:ext uri="{FF2B5EF4-FFF2-40B4-BE49-F238E27FC236}">
                <a16:creationId xmlns:a16="http://schemas.microsoft.com/office/drawing/2014/main" id="{39FDED42-8081-486B-91A9-C4E53341E81A}"/>
              </a:ext>
            </a:extLst>
          </p:cNvPr>
          <p:cNvSpPr txBox="1"/>
          <p:nvPr/>
        </p:nvSpPr>
        <p:spPr>
          <a:xfrm>
            <a:off x="5609208" y="3731599"/>
            <a:ext cx="55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Testeur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EE59BD-6B60-40CB-8346-D7E2C50F5DA2}"/>
              </a:ext>
            </a:extLst>
          </p:cNvPr>
          <p:cNvSpPr/>
          <p:nvPr/>
        </p:nvSpPr>
        <p:spPr bwMode="auto">
          <a:xfrm>
            <a:off x="1196622" y="1520291"/>
            <a:ext cx="3087539" cy="81601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MA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4" name="ZoneTexte 22">
            <a:extLst>
              <a:ext uri="{FF2B5EF4-FFF2-40B4-BE49-F238E27FC236}">
                <a16:creationId xmlns:a16="http://schemas.microsoft.com/office/drawing/2014/main" id="{8D4332CE-43AF-4881-B48B-89B3CEEF0399}"/>
              </a:ext>
            </a:extLst>
          </p:cNvPr>
          <p:cNvSpPr txBox="1"/>
          <p:nvPr/>
        </p:nvSpPr>
        <p:spPr>
          <a:xfrm>
            <a:off x="4824431" y="4162148"/>
            <a:ext cx="9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Equipe Métier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D2D21B1-2ED0-4144-BB5F-D508288CC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5" y="1663382"/>
            <a:ext cx="513000" cy="513000"/>
          </a:xfrm>
          <a:prstGeom prst="rect">
            <a:avLst/>
          </a:prstGeom>
        </p:spPr>
      </p:pic>
      <p:sp>
        <p:nvSpPr>
          <p:cNvPr id="56" name="ZoneTexte 22">
            <a:extLst>
              <a:ext uri="{FF2B5EF4-FFF2-40B4-BE49-F238E27FC236}">
                <a16:creationId xmlns:a16="http://schemas.microsoft.com/office/drawing/2014/main" id="{15413C44-E08A-49E3-9D35-D61C1E691DC9}"/>
              </a:ext>
            </a:extLst>
          </p:cNvPr>
          <p:cNvSpPr txBox="1"/>
          <p:nvPr/>
        </p:nvSpPr>
        <p:spPr>
          <a:xfrm>
            <a:off x="2154390" y="1434881"/>
            <a:ext cx="1172005" cy="2539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Sponsors </a:t>
            </a:r>
          </a:p>
        </p:txBody>
      </p:sp>
      <p:sp>
        <p:nvSpPr>
          <p:cNvPr id="57" name="ZoneTexte 22">
            <a:extLst>
              <a:ext uri="{FF2B5EF4-FFF2-40B4-BE49-F238E27FC236}">
                <a16:creationId xmlns:a16="http://schemas.microsoft.com/office/drawing/2014/main" id="{DE63641B-B3B3-48EA-A997-865BB4EBF410}"/>
              </a:ext>
            </a:extLst>
          </p:cNvPr>
          <p:cNvSpPr txBox="1"/>
          <p:nvPr/>
        </p:nvSpPr>
        <p:spPr>
          <a:xfrm>
            <a:off x="1601532" y="2128556"/>
            <a:ext cx="821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Sponsor</a:t>
            </a:r>
          </a:p>
        </p:txBody>
      </p:sp>
      <p:sp>
        <p:nvSpPr>
          <p:cNvPr id="58" name="ZoneTexte 22">
            <a:extLst>
              <a:ext uri="{FF2B5EF4-FFF2-40B4-BE49-F238E27FC236}">
                <a16:creationId xmlns:a16="http://schemas.microsoft.com/office/drawing/2014/main" id="{846DBB4F-4C51-42CA-A973-01D02CF1C8B7}"/>
              </a:ext>
            </a:extLst>
          </p:cNvPr>
          <p:cNvSpPr txBox="1"/>
          <p:nvPr/>
        </p:nvSpPr>
        <p:spPr>
          <a:xfrm>
            <a:off x="3015805" y="2128555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Resp. Métier</a:t>
            </a:r>
          </a:p>
        </p:txBody>
      </p:sp>
      <p:sp>
        <p:nvSpPr>
          <p:cNvPr id="59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6430729" y="4373561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Sécurité</a:t>
            </a:r>
          </a:p>
        </p:txBody>
      </p:sp>
      <p:sp>
        <p:nvSpPr>
          <p:cNvPr id="60" name="ZoneTexte 22">
            <a:extLst>
              <a:ext uri="{FF2B5EF4-FFF2-40B4-BE49-F238E27FC236}">
                <a16:creationId xmlns:a16="http://schemas.microsoft.com/office/drawing/2014/main" id="{C1290909-2303-40F1-B7E8-BC5E1EE912C2}"/>
              </a:ext>
            </a:extLst>
          </p:cNvPr>
          <p:cNvSpPr txBox="1"/>
          <p:nvPr/>
        </p:nvSpPr>
        <p:spPr>
          <a:xfrm>
            <a:off x="4850575" y="3066562"/>
            <a:ext cx="9074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 err="1">
                <a:solidFill>
                  <a:srgbClr val="808080"/>
                </a:solidFill>
                <a:latin typeface="Arial"/>
              </a:rPr>
              <a:t>Scrum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 / Coach 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Agile</a:t>
            </a:r>
          </a:p>
          <a:p>
            <a:pPr algn="ctr"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Farah MOUBARIK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61" name="ZoneTexte 22">
            <a:extLst>
              <a:ext uri="{FF2B5EF4-FFF2-40B4-BE49-F238E27FC236}">
                <a16:creationId xmlns:a16="http://schemas.microsoft.com/office/drawing/2014/main" id="{5AE639E9-A3FC-40B5-BF18-2DAFDBA663F1}"/>
              </a:ext>
            </a:extLst>
          </p:cNvPr>
          <p:cNvSpPr txBox="1"/>
          <p:nvPr/>
        </p:nvSpPr>
        <p:spPr>
          <a:xfrm>
            <a:off x="6987545" y="2402530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Architecte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54557E-BF4B-45D9-B117-BB01DA45C783}"/>
              </a:ext>
            </a:extLst>
          </p:cNvPr>
          <p:cNvSpPr/>
          <p:nvPr/>
        </p:nvSpPr>
        <p:spPr>
          <a:xfrm>
            <a:off x="1196622" y="2480518"/>
            <a:ext cx="3087539" cy="2858070"/>
          </a:xfrm>
          <a:prstGeom prst="rect">
            <a:avLst/>
          </a:prstGeom>
          <a:noFill/>
          <a:ln w="6350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391B5-030B-4A96-8B35-A70B1E71D3F4}"/>
              </a:ext>
            </a:extLst>
          </p:cNvPr>
          <p:cNvSpPr/>
          <p:nvPr/>
        </p:nvSpPr>
        <p:spPr>
          <a:xfrm>
            <a:off x="1214189" y="2550306"/>
            <a:ext cx="3052404" cy="270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</a:t>
            </a:r>
            <a:r>
              <a:rPr lang="fr-FR" sz="105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Squad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ou équipe produit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est l’équipe disponible 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Full Time. </a:t>
            </a:r>
          </a:p>
          <a:p>
            <a:pPr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Elle est garante de :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connaissance du client et son besoin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L’adaptation des processus de réalisation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gestion du </a:t>
            </a:r>
            <a:r>
              <a:rPr lang="fr-FR" sz="1050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Backlog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Les livraisons fréquentes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gestion des évolutions</a:t>
            </a:r>
          </a:p>
          <a:p>
            <a:pPr algn="just" eaLnBrk="0" fontAlgn="base" hangingPunct="0">
              <a:spcBef>
                <a:spcPts val="900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L’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équipe étendue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est une équipe mobilisée ponctuellement. Elle est sollicitée différemment selon les types d’ateliers :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produit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techniques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organisationnels</a:t>
            </a:r>
          </a:p>
        </p:txBody>
      </p:sp>
      <p:sp>
        <p:nvSpPr>
          <p:cNvPr id="64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7112660" y="3129548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Production</a:t>
            </a:r>
          </a:p>
        </p:txBody>
      </p:sp>
      <p:sp>
        <p:nvSpPr>
          <p:cNvPr id="65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5714236" y="4559556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 err="1">
                <a:solidFill>
                  <a:srgbClr val="808080"/>
                </a:solidFill>
                <a:latin typeface="Arial"/>
              </a:rPr>
              <a:t>DevOps</a:t>
            </a:r>
            <a:endParaRPr lang="fr-FR" sz="900" b="1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66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6935842" y="3861871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Réseau</a:t>
            </a:r>
          </a:p>
        </p:txBody>
      </p:sp>
      <p:sp>
        <p:nvSpPr>
          <p:cNvPr id="67" name="ZoneTexte 22">
            <a:extLst>
              <a:ext uri="{FF2B5EF4-FFF2-40B4-BE49-F238E27FC236}">
                <a16:creationId xmlns:a16="http://schemas.microsoft.com/office/drawing/2014/main" id="{39FDED42-8081-486B-91A9-C4E53341E81A}"/>
              </a:ext>
            </a:extLst>
          </p:cNvPr>
          <p:cNvSpPr txBox="1"/>
          <p:nvPr/>
        </p:nvSpPr>
        <p:spPr>
          <a:xfrm>
            <a:off x="5122295" y="2453973"/>
            <a:ext cx="55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UX/UI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756C3B3-1AA7-4466-A329-5D763CC33564}"/>
              </a:ext>
            </a:extLst>
          </p:cNvPr>
          <p:cNvSpPr txBox="1"/>
          <p:nvPr/>
        </p:nvSpPr>
        <p:spPr>
          <a:xfrm>
            <a:off x="5889961" y="5025257"/>
            <a:ext cx="1984380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Réseau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Back Office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Marketing, Communication et relations clients</a:t>
            </a:r>
          </a:p>
        </p:txBody>
      </p:sp>
      <p:sp>
        <p:nvSpPr>
          <p:cNvPr id="69" name="ZoneTexte 22">
            <a:extLst>
              <a:ext uri="{FF2B5EF4-FFF2-40B4-BE49-F238E27FC236}">
                <a16:creationId xmlns:a16="http://schemas.microsoft.com/office/drawing/2014/main" id="{3A9CE7D1-127C-4293-B25A-4B3F2E38C6A4}"/>
              </a:ext>
            </a:extLst>
          </p:cNvPr>
          <p:cNvSpPr txBox="1"/>
          <p:nvPr/>
        </p:nvSpPr>
        <p:spPr>
          <a:xfrm>
            <a:off x="4497020" y="4830355"/>
            <a:ext cx="1641155" cy="230833"/>
          </a:xfrm>
          <a:prstGeom prst="rect">
            <a:avLst/>
          </a:prstGeom>
          <a:solidFill>
            <a:srgbClr val="FFFFFF"/>
          </a:solidFill>
        </p:spPr>
        <p:txBody>
          <a:bodyPr wrap="square" lIns="0" rIns="0" rtlCol="0">
            <a:normAutofit fontScale="77500" lnSpcReduction="20000"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Equipe Métier/Support Identifiée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7D92EE9-3239-4948-9DC3-BFF18C6B6622}"/>
              </a:ext>
            </a:extLst>
          </p:cNvPr>
          <p:cNvSpPr txBox="1"/>
          <p:nvPr/>
        </p:nvSpPr>
        <p:spPr>
          <a:xfrm>
            <a:off x="4426902" y="5025256"/>
            <a:ext cx="198438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eaLnBrk="0" fontAlgn="base" hangingPunct="0">
              <a:spcBef>
                <a:spcPts val="900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DSI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/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DPO</a:t>
            </a:r>
            <a:endParaRPr lang="fr-FR" sz="105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Conformité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Juridique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Direction Financière</a:t>
            </a: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932F84F9-B8F3-477A-AFAC-42991DC40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3" y="3717984"/>
            <a:ext cx="459000" cy="459000"/>
          </a:xfrm>
          <a:prstGeom prst="rect">
            <a:avLst/>
          </a:prstGeom>
        </p:spPr>
      </p:pic>
      <p:pic>
        <p:nvPicPr>
          <p:cNvPr id="72" name="Image 71" descr="Une image contenant meubles&#10;&#10;Description générée avec un niveau de confiance élevé">
            <a:extLst>
              <a:ext uri="{FF2B5EF4-FFF2-40B4-BE49-F238E27FC236}">
                <a16:creationId xmlns:a16="http://schemas.microsoft.com/office/drawing/2014/main" id="{0268A07E-17F3-418E-90E1-ED4AE11BE8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12" y="2194829"/>
            <a:ext cx="459000" cy="459000"/>
          </a:xfrm>
          <a:prstGeom prst="rect">
            <a:avLst/>
          </a:prstGeom>
        </p:spPr>
      </p:pic>
      <p:pic>
        <p:nvPicPr>
          <p:cNvPr id="73" name="Image 72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AEB16694-F4C4-4BC5-B0E4-334019B91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9" y="2641895"/>
            <a:ext cx="459000" cy="459000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3B46286D-9B0E-4A3D-B596-E8BB51B193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64" y="3877698"/>
            <a:ext cx="459000" cy="459000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08ECC71-EC0E-4DB0-85ED-17F35833B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47" y="1663382"/>
            <a:ext cx="513000" cy="51300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F265BE9D-3453-465E-AAC0-63BB50086C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61" y="4104827"/>
            <a:ext cx="459000" cy="45900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DEF05BCB-9466-41D2-8BDA-FAB8677BA4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20" y="1671524"/>
            <a:ext cx="513000" cy="513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D90B1921-2EE5-4BD1-A25B-E973901F1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rgbClr val="80808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15" y="2775392"/>
            <a:ext cx="459000" cy="45900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A2570297-A91E-4DD5-B50E-FFE07607B9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26" y="2001815"/>
            <a:ext cx="459000" cy="459000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367A3E6C-E815-4BD4-A228-FD0FFC1028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4" y="3314606"/>
            <a:ext cx="459000" cy="459000"/>
          </a:xfrm>
          <a:prstGeom prst="rect">
            <a:avLst/>
          </a:prstGeom>
        </p:spPr>
      </p:pic>
      <p:pic>
        <p:nvPicPr>
          <p:cNvPr id="81" name="Image 80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A230DDE9-A662-4DFD-9C6A-5C80F13676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65" y="2708893"/>
            <a:ext cx="459000" cy="459000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78FB8808-7B1B-42D5-BC41-02BE662E01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60" y="1977084"/>
            <a:ext cx="459000" cy="459000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FF064F16-C067-421B-81F8-7133EA84B2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79" y="3394471"/>
            <a:ext cx="459000" cy="459000"/>
          </a:xfrm>
          <a:prstGeom prst="rect">
            <a:avLst/>
          </a:prstGeom>
        </p:spPr>
      </p:pic>
      <p:sp>
        <p:nvSpPr>
          <p:cNvPr id="84" name="Rectangle 2"/>
          <p:cNvSpPr txBox="1">
            <a:spLocks noChangeArrowheads="1"/>
          </p:cNvSpPr>
          <p:nvPr/>
        </p:nvSpPr>
        <p:spPr>
          <a:xfrm>
            <a:off x="1344516" y="1049275"/>
            <a:ext cx="6656484" cy="375047"/>
          </a:xfrm>
          <a:prstGeom prst="rect">
            <a:avLst/>
          </a:prstGeom>
          <a:noFill/>
          <a:ln/>
        </p:spPr>
        <p:txBody>
          <a:bodyPr vert="horz" lIns="68580" tIns="34290" rIns="68580" bIns="34290" rtlCol="0" anchor="ctr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35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Times New Roman" pitchFamily="18" charset="0"/>
              </a:rPr>
              <a:t>Démarche agile et organisation en équipes pluridisciplinaires et autonomes </a:t>
            </a:r>
          </a:p>
        </p:txBody>
      </p:sp>
    </p:spTree>
    <p:extLst>
      <p:ext uri="{BB962C8B-B14F-4D97-AF65-F5344CB8AC3E}">
        <p14:creationId xmlns:p14="http://schemas.microsoft.com/office/powerpoint/2010/main" val="40325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76003" y="1124360"/>
            <a:ext cx="5873353" cy="375047"/>
          </a:xfrm>
        </p:spPr>
        <p:txBody>
          <a:bodyPr/>
          <a:lstStyle/>
          <a:p>
            <a:r>
              <a:rPr lang="fr-FR" sz="135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Les principes directeurs</a:t>
            </a:r>
          </a:p>
        </p:txBody>
      </p:sp>
      <p:grpSp>
        <p:nvGrpSpPr>
          <p:cNvPr id="2" name="Groupe 16"/>
          <p:cNvGrpSpPr/>
          <p:nvPr/>
        </p:nvGrpSpPr>
        <p:grpSpPr>
          <a:xfrm>
            <a:off x="1414850" y="1648291"/>
            <a:ext cx="6343264" cy="3836566"/>
            <a:chOff x="619944" y="1054720"/>
            <a:chExt cx="7904112" cy="4965449"/>
          </a:xfrm>
        </p:grpSpPr>
        <p:sp>
          <p:nvSpPr>
            <p:cNvPr id="18" name="Forme libre 17"/>
            <p:cNvSpPr/>
            <p:nvPr/>
          </p:nvSpPr>
          <p:spPr>
            <a:xfrm>
              <a:off x="619944" y="1054720"/>
              <a:ext cx="3861440" cy="241462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dirty="0">
                  <a:solidFill>
                    <a:srgbClr val="0E2356"/>
                  </a:solidFill>
                  <a:latin typeface="Arial"/>
                  <a:cs typeface="Arial"/>
                </a:rPr>
                <a:t>Une équipe </a:t>
              </a:r>
              <a:r>
                <a:rPr lang="fr-FR" sz="1350" b="1" spc="-4" dirty="0">
                  <a:solidFill>
                    <a:srgbClr val="0E2356"/>
                  </a:solidFill>
                  <a:latin typeface="Arial"/>
                  <a:cs typeface="Arial"/>
                </a:rPr>
                <a:t>prête</a:t>
              </a:r>
              <a:r>
                <a:rPr lang="fr-FR" sz="1350" b="1" spc="-68" dirty="0">
                  <a:solidFill>
                    <a:srgbClr val="0E2356"/>
                  </a:solidFill>
                  <a:latin typeface="Arial"/>
                  <a:cs typeface="Arial"/>
                </a:rPr>
                <a:t> </a:t>
              </a:r>
              <a:r>
                <a:rPr lang="fr-FR" sz="1350" b="1" dirty="0">
                  <a:solidFill>
                    <a:srgbClr val="0E2356"/>
                  </a:solidFill>
                  <a:latin typeface="Arial"/>
                  <a:cs typeface="Arial"/>
                </a:rPr>
                <a:t>à </a:t>
              </a:r>
              <a:r>
                <a:rPr lang="fr-FR" sz="1350" b="1" spc="-4" dirty="0">
                  <a:solidFill>
                    <a:srgbClr val="0E2356"/>
                  </a:solidFill>
                  <a:latin typeface="Arial"/>
                  <a:cs typeface="Arial"/>
                </a:rPr>
                <a:t>commencer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          L’équipe est constituée, les  premières            	fonctionnalités identifiés et spécifiées.</a:t>
              </a:r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4637903" y="1054720"/>
              <a:ext cx="3886153" cy="241462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b="1" dirty="0">
                  <a:solidFill>
                    <a:srgbClr val="00AFCB"/>
                  </a:solidFill>
                  <a:latin typeface="Arial"/>
                  <a:cs typeface="Arial"/>
                </a:rPr>
                <a:t>« </a:t>
              </a:r>
              <a:r>
                <a:rPr lang="fr-FR" sz="1350" b="1" spc="-4" dirty="0">
                  <a:solidFill>
                    <a:srgbClr val="00AFCB"/>
                  </a:solidFill>
                  <a:latin typeface="Arial"/>
                  <a:cs typeface="Arial"/>
                </a:rPr>
                <a:t>Le chemin</a:t>
              </a:r>
              <a:r>
                <a:rPr lang="fr-FR" sz="1350" b="1" spc="-45" dirty="0">
                  <a:solidFill>
                    <a:srgbClr val="00AFCB"/>
                  </a:solidFill>
                  <a:latin typeface="Arial"/>
                  <a:cs typeface="Arial"/>
                </a:rPr>
                <a:t> </a:t>
              </a:r>
              <a:r>
                <a:rPr lang="fr-FR" sz="1350" b="1" spc="-4" dirty="0">
                  <a:solidFill>
                    <a:srgbClr val="00AFCB"/>
                  </a:solidFill>
                  <a:latin typeface="Arial"/>
                  <a:cs typeface="Arial"/>
                </a:rPr>
                <a:t>parcouru 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est aussi </a:t>
              </a:r>
              <a:r>
                <a:rPr lang="fr-FR" sz="1350" spc="-4" dirty="0">
                  <a:solidFill>
                    <a:srgbClr val="00AFCB"/>
                  </a:solidFill>
                  <a:latin typeface="Arial"/>
                  <a:cs typeface="Arial"/>
                </a:rPr>
                <a:t>important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que  le livrable</a:t>
              </a:r>
              <a:r>
                <a:rPr lang="fr-FR" sz="1350" spc="-15" dirty="0">
                  <a:solidFill>
                    <a:srgbClr val="00AFCB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»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b="1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         Créer une dynamique </a:t>
              </a: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et souder       	        l’équipe produit (métier et IT).</a:t>
              </a:r>
            </a:p>
          </p:txBody>
        </p:sp>
        <p:sp>
          <p:nvSpPr>
            <p:cNvPr id="20" name="Forme libre 19"/>
            <p:cNvSpPr/>
            <p:nvPr/>
          </p:nvSpPr>
          <p:spPr>
            <a:xfrm>
              <a:off x="619944" y="3629268"/>
              <a:ext cx="3861440" cy="239090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b="1" spc="-4" dirty="0">
                  <a:solidFill>
                    <a:srgbClr val="71B84E"/>
                  </a:solidFill>
                  <a:latin typeface="Arial"/>
                  <a:cs typeface="Arial"/>
                </a:rPr>
                <a:t>Une construction  incrémentale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des</a:t>
              </a:r>
              <a:r>
                <a:rPr lang="fr-FR" sz="1350" spc="-41" dirty="0">
                  <a:solidFill>
                    <a:srgbClr val="71B84E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livrables  par une </a:t>
              </a:r>
              <a:r>
                <a:rPr lang="fr-FR" sz="1350" spc="-4" dirty="0">
                  <a:solidFill>
                    <a:srgbClr val="71B84E"/>
                  </a:solidFill>
                  <a:latin typeface="Arial"/>
                  <a:cs typeface="Arial"/>
                </a:rPr>
                <a:t>démarche itérative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et collaborative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Donner de</a:t>
              </a:r>
              <a:r>
                <a:rPr lang="fr-FR" sz="900" spc="-38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la</a:t>
              </a:r>
              <a:r>
                <a:rPr lang="fr-FR" sz="900" spc="-23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visibilité </a:t>
              </a:r>
              <a:r>
                <a:rPr lang="fr-FR" sz="900" i="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i="1" spc="-4" dirty="0">
                  <a:solidFill>
                    <a:srgbClr val="E60028"/>
                  </a:solidFill>
                  <a:latin typeface="Arial"/>
                  <a:cs typeface="Arial"/>
                </a:rPr>
                <a:t>régulièrement,</a:t>
              </a:r>
              <a:r>
                <a:rPr lang="fr-FR" sz="900" i="1" spc="-38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i="1" spc="-4" dirty="0">
                  <a:solidFill>
                    <a:srgbClr val="E60028"/>
                  </a:solidFill>
                  <a:latin typeface="Arial"/>
                  <a:cs typeface="Arial"/>
                </a:rPr>
                <a:t>réajuster </a:t>
              </a:r>
              <a:r>
                <a:rPr lang="fr-FR" sz="900" i="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ensemble </a:t>
              </a:r>
              <a:r>
                <a:rPr lang="fr-FR" sz="900" dirty="0">
                  <a:solidFill>
                    <a:srgbClr val="E60028"/>
                  </a:solidFill>
                  <a:latin typeface="Arial"/>
                  <a:cs typeface="Arial"/>
                </a:rPr>
                <a:t>,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identifier et</a:t>
              </a:r>
              <a:r>
                <a:rPr lang="fr-FR" sz="900" spc="-19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qualifier les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besoins</a:t>
              </a:r>
              <a:r>
                <a:rPr lang="fr-FR" sz="900" b="1" spc="-4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réels.</a:t>
              </a:r>
              <a:endParaRPr lang="fr-FR" sz="900" dirty="0">
                <a:solidFill>
                  <a:srgbClr val="E60028"/>
                </a:solidFill>
                <a:latin typeface="Arial"/>
                <a:cs typeface="Arial"/>
              </a:endParaRPr>
            </a:p>
          </p:txBody>
        </p:sp>
        <p:sp>
          <p:nvSpPr>
            <p:cNvPr id="21" name="Forme libre 20"/>
            <p:cNvSpPr/>
            <p:nvPr/>
          </p:nvSpPr>
          <p:spPr>
            <a:xfrm>
              <a:off x="4637903" y="3629268"/>
              <a:ext cx="3886153" cy="239090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dirty="0">
                  <a:solidFill>
                    <a:srgbClr val="FAB433"/>
                  </a:solidFill>
                  <a:latin typeface="Arial"/>
                  <a:cs typeface="Arial"/>
                </a:rPr>
                <a:t>Un exercice court</a:t>
              </a:r>
              <a:r>
                <a:rPr lang="fr-FR" sz="1350" spc="-86" dirty="0">
                  <a:solidFill>
                    <a:srgbClr val="FAB433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FAB433"/>
                  </a:solidFill>
                  <a:latin typeface="Arial"/>
                  <a:cs typeface="Arial"/>
                </a:rPr>
                <a:t>et </a:t>
              </a:r>
              <a:r>
                <a:rPr lang="fr-FR" sz="1350" b="1" i="1" spc="-4" dirty="0" err="1">
                  <a:solidFill>
                    <a:srgbClr val="FAB433"/>
                  </a:solidFill>
                  <a:latin typeface="Arial"/>
                  <a:cs typeface="Arial"/>
                </a:rPr>
                <a:t>timeboxé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		</a:t>
              </a: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B9D2E3">
                      <a:lumMod val="10000"/>
                    </a:srgbClr>
                  </a:solidFill>
                  <a:latin typeface="Arial"/>
                  <a:cs typeface="Arial"/>
                </a:rPr>
                <a:t>		       </a:t>
              </a: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Converger rapidement vers des 		       compromis. Ne pas rigidifier le 		       produit trop tôt  afin de favoriser 		       le changement.</a:t>
              </a:r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E60028"/>
                </a:solidFill>
                <a:latin typeface="Times New Roman" panose="02020603050405020304" pitchFamily="18" charset="0"/>
                <a:cs typeface="Arial"/>
              </a:rPr>
              <a:t>P.</a:t>
            </a:r>
            <a:fld id="{E1E97737-EAB6-4F7E-ABB5-04DED55B6F66}" type="slidenum">
              <a:rPr lang="en-US">
                <a:solidFill>
                  <a:srgbClr val="E60028"/>
                </a:solidFill>
                <a:latin typeface="Times New Roman" panose="02020603050405020304" pitchFamily="18" charset="0"/>
                <a:cs typeface="Arial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dirty="0">
              <a:solidFill>
                <a:srgbClr val="E60028"/>
              </a:solidFill>
              <a:latin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4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49" y="1841618"/>
            <a:ext cx="6125162" cy="3024924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1154728" y="4866543"/>
            <a:ext cx="6066692" cy="118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/>
          <p:cNvSpPr txBox="1"/>
          <p:nvPr/>
        </p:nvSpPr>
        <p:spPr>
          <a:xfrm>
            <a:off x="3275856" y="4985239"/>
            <a:ext cx="216024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/>
              <a:t>Chantiers </a:t>
            </a:r>
            <a:r>
              <a:rPr lang="fr-FR" sz="788" dirty="0" smtClean="0"/>
              <a:t>business et conduite du changement</a:t>
            </a:r>
            <a:endParaRPr lang="fr-FR" sz="788" dirty="0"/>
          </a:p>
        </p:txBody>
      </p:sp>
    </p:spTree>
    <p:extLst>
      <p:ext uri="{BB962C8B-B14F-4D97-AF65-F5344CB8AC3E}">
        <p14:creationId xmlns:p14="http://schemas.microsoft.com/office/powerpoint/2010/main" val="383956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1-Zoom sur les chiffres </a:t>
            </a:r>
            <a:r>
              <a:rPr lang="fr-FR" b="1" dirty="0" err="1" smtClean="0">
                <a:solidFill>
                  <a:srgbClr val="FF0000"/>
                </a:solidFill>
              </a:rPr>
              <a:t>Fatourati</a:t>
            </a:r>
            <a:r>
              <a:rPr lang="fr-FR" b="1" dirty="0" smtClean="0">
                <a:solidFill>
                  <a:srgbClr val="FF0000"/>
                </a:solidFill>
              </a:rPr>
              <a:t> 2018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1319016" y="188640"/>
            <a:ext cx="63553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Arbitrage et Maitrise des Risques 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39552" y="980728"/>
          <a:ext cx="7776864" cy="475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Risques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Type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Action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1-Indisponibilité du PO à plein temps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Humain/Organisation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2-Réservation du nom de marque et du nom de domaine</a:t>
                      </a:r>
                    </a:p>
                    <a:p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Validation rapide du nom commercial pour respecter le délais de 2</a:t>
                      </a:r>
                      <a:r>
                        <a:rPr lang="fr-FR" baseline="0" dirty="0" smtClean="0"/>
                        <a:t> mois imposé par l’OMPIC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3-Test de la partie paiement avec CMI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Technique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Réservation</a:t>
                      </a:r>
                      <a:r>
                        <a:rPr lang="fr-FR" baseline="0" dirty="0" smtClean="0"/>
                        <a:t> ressources CMI pour les tests de </a:t>
                      </a:r>
                      <a:r>
                        <a:rPr lang="fr-FR" dirty="0" smtClean="0"/>
                        <a:t>bout en bout.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4-Risque de lancement à temps si CNP étendu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Produit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5-livraison à temps d’un dispositif com adapté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Validation rapide du budget communication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6-Bon fonctionnement en </a:t>
                      </a:r>
                      <a:r>
                        <a:rPr lang="fr-FR" dirty="0" err="1" smtClean="0"/>
                        <a:t>prod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Pilote de deux</a:t>
                      </a:r>
                      <a:r>
                        <a:rPr lang="fr-FR" baseline="0" dirty="0" smtClean="0"/>
                        <a:t> ou trois jours avant lancement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90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228199" y="265640"/>
            <a:ext cx="45370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Chantiers ouverts _MVP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842A-D524-42B2-9C5A-6F77E3B30F16}"/>
              </a:ext>
            </a:extLst>
          </p:cNvPr>
          <p:cNvSpPr/>
          <p:nvPr/>
        </p:nvSpPr>
        <p:spPr>
          <a:xfrm>
            <a:off x="2373923" y="3477229"/>
            <a:ext cx="2109017" cy="1967995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/>
            <a:r>
              <a:rPr lang="fr-FR" sz="1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Incentive</a:t>
            </a:r>
            <a:endParaRPr lang="fr-FR" sz="14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355">
              <a:buClrTx/>
            </a:pPr>
            <a:endParaRPr lang="fr-FR" sz="1200" b="1" kern="1200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 politique </a:t>
            </a:r>
            <a:r>
              <a:rPr lang="fr-FR" sz="1100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incentive</a:t>
            </a: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Partenariats</a:t>
            </a: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Réduction ou gratuité packs bankaty</a:t>
            </a:r>
            <a:endParaRPr lang="fr-FR" sz="11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E2BD1-3297-49B0-97C6-144F4CBD3B86}"/>
              </a:ext>
            </a:extLst>
          </p:cNvPr>
          <p:cNvSpPr/>
          <p:nvPr/>
        </p:nvSpPr>
        <p:spPr>
          <a:xfrm>
            <a:off x="4552976" y="3471790"/>
            <a:ext cx="1997596" cy="19734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lvl="0" algn="ctr" defTabSz="914355">
              <a:defRPr/>
            </a:pPr>
            <a:r>
              <a:rPr lang="fr-F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Conduite du changement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 et argumentaire commercial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Juridique/Validation des CGV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Conformité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Procédure contrôle permanent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1EB22-4F96-45B5-97A4-EE62D05FB123}"/>
              </a:ext>
            </a:extLst>
          </p:cNvPr>
          <p:cNvSpPr/>
          <p:nvPr/>
        </p:nvSpPr>
        <p:spPr>
          <a:xfrm>
            <a:off x="3203848" y="1484784"/>
            <a:ext cx="2619005" cy="1556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Chantiers Business &amp; CDC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B3756-6F58-44B9-806B-6F8E009073D2}"/>
              </a:ext>
            </a:extLst>
          </p:cNvPr>
          <p:cNvSpPr/>
          <p:nvPr/>
        </p:nvSpPr>
        <p:spPr>
          <a:xfrm>
            <a:off x="258660" y="3471791"/>
            <a:ext cx="2031573" cy="19734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>
              <a:buClrTx/>
            </a:pPr>
            <a:r>
              <a:rPr lang="fr-FR" sz="1400" b="1" kern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marketing et communication</a:t>
            </a:r>
          </a:p>
          <a:p>
            <a:pPr algn="ctr" defTabSz="914355">
              <a:buClrTx/>
            </a:pPr>
            <a:endParaRPr lang="fr-FR" sz="12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com interne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com externe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Dispositif contractuel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de marque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de domaine</a:t>
            </a:r>
          </a:p>
          <a:p>
            <a:pPr algn="ctr" defTabSz="914355">
              <a:buClrTx/>
            </a:pPr>
            <a:endParaRPr lang="fr-FR" sz="1200" b="1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AF72A-394B-4183-972C-A4557746FD29}"/>
              </a:ext>
            </a:extLst>
          </p:cNvPr>
          <p:cNvSpPr/>
          <p:nvPr/>
        </p:nvSpPr>
        <p:spPr>
          <a:xfrm>
            <a:off x="6620608" y="3501008"/>
            <a:ext cx="2284875" cy="1944216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>
              <a:buClrTx/>
              <a:defRPr/>
            </a:pPr>
            <a:r>
              <a:rPr lang="fr-F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Pilotage</a:t>
            </a:r>
          </a:p>
          <a:p>
            <a:pPr defTabSz="914355">
              <a:buClrTx/>
              <a:defRPr/>
            </a:pPr>
            <a:endParaRPr lang="fr-FR" sz="11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ClrTx/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 des KPI et des indicateurs d'analyse de la performance </a:t>
            </a:r>
          </a:p>
          <a:p>
            <a:pPr defTabSz="914355">
              <a:buClrTx/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business</a:t>
            </a:r>
            <a:endParaRPr lang="fr-FR" sz="11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940446" y="188640"/>
            <a:ext cx="31125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Planning Macro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75656" y="4581128"/>
            <a:ext cx="6264696" cy="1169551"/>
          </a:xfrm>
          <a:prstGeom prst="rect">
            <a:avLst/>
          </a:prstGeom>
          <a:solidFill>
            <a:srgbClr val="D996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Lancement pilote dernière semaine de novembre et mise en production globale première semaine de décembre</a:t>
            </a:r>
          </a:p>
          <a:p>
            <a:pPr algn="ctr"/>
            <a:endParaRPr lang="fr-FR" sz="1400" b="1" dirty="0" smtClean="0"/>
          </a:p>
          <a:p>
            <a:pPr algn="ctr"/>
            <a:r>
              <a:rPr lang="fr-FR" sz="1400" b="1" dirty="0" smtClean="0"/>
              <a:t>Des ateliers seront tenus avec CMI afin de définir la road </a:t>
            </a:r>
            <a:r>
              <a:rPr lang="fr-FR" sz="1400" b="1" dirty="0" err="1" smtClean="0"/>
              <a:t>map</a:t>
            </a:r>
            <a:r>
              <a:rPr lang="fr-FR" sz="1400" b="1" dirty="0" smtClean="0"/>
              <a:t> d’intégration des facturiers en S1 2019</a:t>
            </a:r>
            <a:endParaRPr lang="fr-FR" sz="1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822948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rganigramme : Décision 8"/>
          <p:cNvSpPr/>
          <p:nvPr/>
        </p:nvSpPr>
        <p:spPr>
          <a:xfrm>
            <a:off x="6156176" y="3534516"/>
            <a:ext cx="144016" cy="144016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Décision 10"/>
          <p:cNvSpPr/>
          <p:nvPr/>
        </p:nvSpPr>
        <p:spPr>
          <a:xfrm>
            <a:off x="5940152" y="3068960"/>
            <a:ext cx="144016" cy="144016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3010887" y="188640"/>
            <a:ext cx="29716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Budget Externe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pic>
        <p:nvPicPr>
          <p:cNvPr id="4" name="Picture 1038" descr="logo s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594490"/>
            <a:ext cx="1619672" cy="26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 : coins arrondis 35">
            <a:extLst>
              <a:ext uri="{FF2B5EF4-FFF2-40B4-BE49-F238E27FC236}">
                <a16:creationId xmlns:a16="http://schemas.microsoft.com/office/drawing/2014/main" id="{92A817C1-F06E-4522-81EA-296B33950053}"/>
              </a:ext>
            </a:extLst>
          </p:cNvPr>
          <p:cNvSpPr/>
          <p:nvPr/>
        </p:nvSpPr>
        <p:spPr>
          <a:xfrm>
            <a:off x="4355976" y="908720"/>
            <a:ext cx="3048572" cy="4032448"/>
          </a:xfrm>
          <a:prstGeom prst="roundRect">
            <a:avLst>
              <a:gd name="adj" fmla="val 1942"/>
            </a:avLst>
          </a:prstGeom>
          <a:solidFill>
            <a:srgbClr val="C00000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 b="1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4499992" y="2780928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1 200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0BFA6-5E7C-4A57-A502-C36D135609C4}"/>
              </a:ext>
            </a:extLst>
          </p:cNvPr>
          <p:cNvSpPr/>
          <p:nvPr/>
        </p:nvSpPr>
        <p:spPr>
          <a:xfrm>
            <a:off x="4499992" y="1048289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804CE-FE93-471D-8441-4BCC3C856875}"/>
              </a:ext>
            </a:extLst>
          </p:cNvPr>
          <p:cNvSpPr/>
          <p:nvPr/>
        </p:nvSpPr>
        <p:spPr>
          <a:xfrm>
            <a:off x="4499992" y="1433814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E60A0-EEF8-453A-85FE-3C9AFA53848C}"/>
              </a:ext>
            </a:extLst>
          </p:cNvPr>
          <p:cNvSpPr/>
          <p:nvPr/>
        </p:nvSpPr>
        <p:spPr>
          <a:xfrm>
            <a:off x="4499992" y="1819339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30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56B98-990D-4FD4-B066-BD25F8C6C378}"/>
              </a:ext>
            </a:extLst>
          </p:cNvPr>
          <p:cNvSpPr/>
          <p:nvPr/>
        </p:nvSpPr>
        <p:spPr>
          <a:xfrm>
            <a:off x="4499992" y="2204864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80608" y="2781163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Communication</a:t>
            </a:r>
            <a:endParaRPr lang="fr-FR" sz="1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052736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Intégration de </a:t>
            </a:r>
            <a:r>
              <a:rPr lang="fr-FR" sz="10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Fatourati</a:t>
            </a:r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dans la plateforme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441651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Intégration de la plateforme de PEL et monétique avec la plateforme  </a:t>
            </a:r>
            <a:r>
              <a:rPr lang="fr-FR" sz="1000" dirty="0" smtClean="0"/>
              <a:t>                                                         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2190606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Conception et mise en place des schémas comptables et des traitements des flux financiers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820941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Réconciliation entre plateforme </a:t>
            </a:r>
            <a:r>
              <a:rPr lang="fr-FR" sz="10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Fatourati</a:t>
            </a:r>
            <a:r>
              <a:rPr lang="fr-FR" sz="1000" dirty="0" smtClean="0"/>
              <a:t>  </a:t>
            </a:r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et paiement en ligne </a:t>
            </a:r>
            <a:r>
              <a:rPr lang="fr-FR" sz="1000" dirty="0" smtClean="0"/>
              <a:t>                                                   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Accolade ouvrante 22"/>
          <p:cNvSpPr/>
          <p:nvPr/>
        </p:nvSpPr>
        <p:spPr>
          <a:xfrm>
            <a:off x="827584" y="908720"/>
            <a:ext cx="144016" cy="165618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79512" y="155679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CMI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3933056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Total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4499992" y="3933056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1 380 KMAD</a:t>
            </a:r>
            <a:endParaRPr lang="fr-FR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854196" y="188640"/>
            <a:ext cx="7129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vignette 2018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39552" y="3212976"/>
            <a:ext cx="820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La part du DIGITAL (GAB, M/E-Banking, PEL) connaît une nette progression en passant de 11% en 2016 à 17% en 2017 et 22% en 2018.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endParaRPr lang="fr-FR" sz="1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A l’exception du GAB dont les volumes ont baissé de 1,87% en nombre et 18,38% en montant, les autres canaux ont tous connu une progression dont la plus importante est celle du E/M-</a:t>
            </a:r>
            <a:r>
              <a:rPr lang="fr-FR" sz="1400" dirty="0" err="1" smtClean="0"/>
              <a:t>Baning</a:t>
            </a:r>
            <a:r>
              <a:rPr lang="fr-FR" sz="1400" dirty="0" smtClean="0"/>
              <a:t> .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2253486" y="1288010"/>
            <a:ext cx="24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olidFill>
                  <a:schemeClr val="bg1">
                    <a:lumMod val="65000"/>
                  </a:schemeClr>
                </a:solidFill>
              </a:rPr>
              <a:t>Paiement vignette place</a:t>
            </a:r>
            <a:endParaRPr lang="fr-FR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7991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/>
          <p:cNvSpPr/>
          <p:nvPr/>
        </p:nvSpPr>
        <p:spPr>
          <a:xfrm>
            <a:off x="3655146" y="2502521"/>
            <a:ext cx="1656184" cy="360040"/>
          </a:xfrm>
          <a:prstGeom prst="rect">
            <a:avLst/>
          </a:prstGeom>
          <a:solidFill>
            <a:srgbClr val="D99694">
              <a:alpha val="30980"/>
            </a:srgbClr>
          </a:solidFill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7092280" y="2502521"/>
            <a:ext cx="1512168" cy="360040"/>
          </a:xfrm>
          <a:prstGeom prst="rect">
            <a:avLst/>
          </a:prstGeom>
          <a:solidFill>
            <a:srgbClr val="D99694">
              <a:alpha val="30980"/>
            </a:srgbClr>
          </a:solidFill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854196" y="188640"/>
            <a:ext cx="7129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vignette 2018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026" name="Picture 2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81057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907704" y="126876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18%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27984" y="25649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3.5%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67544" y="4112785"/>
            <a:ext cx="835292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3.5% de part de marché pour SGMA et 4.73% pour le CMI en volume.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+82% de commissions perçues versus n-1 pour le canal Mobile au niveau SGMA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-26% de commissions perçues sur le canal agence.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 Evolution du taux d’équipement </a:t>
            </a:r>
            <a:r>
              <a:rPr lang="fr-FR" sz="1400" dirty="0" err="1" smtClean="0"/>
              <a:t>Mobilize</a:t>
            </a:r>
            <a:r>
              <a:rPr lang="fr-FR" sz="1400" dirty="0" smtClean="0"/>
              <a:t> et migration des paiements du canal agence vers le canal mobile.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</a:pPr>
            <a:endParaRPr lang="fr-F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dil\AppData\Local\Microsoft\Windows\Temporary Internet Files\Content.IE5\WS68DZXZ\shot-20180905-29609-h1mote.jpeg"/>
          <p:cNvPicPr/>
          <p:nvPr/>
        </p:nvPicPr>
        <p:blipFill>
          <a:blip r:embed="rId2" cstate="print"/>
          <a:srcRect b="39793"/>
          <a:stretch>
            <a:fillRect/>
          </a:stretch>
        </p:blipFill>
        <p:spPr bwMode="auto">
          <a:xfrm>
            <a:off x="395536" y="260648"/>
            <a:ext cx="489654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156176" y="620688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www.mavignette.ma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5883" r="1176" b="4412"/>
          <a:stretch>
            <a:fillRect/>
          </a:stretch>
        </p:blipFill>
        <p:spPr bwMode="auto">
          <a:xfrm>
            <a:off x="4716016" y="3356992"/>
            <a:ext cx="416466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s://www.mavignette.ma/mv/assets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980728"/>
            <a:ext cx="1296144" cy="1112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 t="5168" b="4025"/>
          <a:stretch>
            <a:fillRect/>
          </a:stretch>
        </p:blipFill>
        <p:spPr bwMode="auto">
          <a:xfrm>
            <a:off x="395536" y="188640"/>
            <a:ext cx="505522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https://web-capture.net/fr/picture_mini.php?type=jpeg&amp;url=http%3A%2F%2Fpayvignette.ma"/>
          <p:cNvPicPr/>
          <p:nvPr/>
        </p:nvPicPr>
        <p:blipFill>
          <a:blip r:embed="rId3" cstate="print"/>
          <a:srcRect b="29405"/>
          <a:stretch>
            <a:fillRect/>
          </a:stretch>
        </p:blipFill>
        <p:spPr bwMode="auto">
          <a:xfrm>
            <a:off x="1331640" y="1844824"/>
            <a:ext cx="465202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https://web-capture.net/fr/picture_mini.php?type=jpeg&amp;url=http%3A%2F%2Fpayvignette.ma%2Fverificatio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3774" y="2219722"/>
            <a:ext cx="4270226" cy="463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475656" y="3284984"/>
            <a:ext cx="180020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865024" y="2230238"/>
            <a:ext cx="4248472" cy="460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en angle 14"/>
          <p:cNvCxnSpPr>
            <a:stCxn id="13" idx="0"/>
            <a:endCxn id="14" idx="0"/>
          </p:cNvCxnSpPr>
          <p:nvPr/>
        </p:nvCxnSpPr>
        <p:spPr>
          <a:xfrm rot="5400000" flipH="1" flipV="1">
            <a:off x="4155135" y="450859"/>
            <a:ext cx="1054746" cy="4613504"/>
          </a:xfrm>
          <a:prstGeom prst="bentConnector3">
            <a:avLst>
              <a:gd name="adj1" fmla="val 12167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868144" y="260648"/>
            <a:ext cx="21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www.payvignette.ma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7170" name="Picture 2" descr="wafacas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692696"/>
            <a:ext cx="1285641" cy="457795"/>
          </a:xfrm>
          <a:prstGeom prst="rect">
            <a:avLst/>
          </a:prstGeom>
          <a:noFill/>
        </p:spPr>
      </p:pic>
      <p:pic>
        <p:nvPicPr>
          <p:cNvPr id="7172" name="Picture 4" descr="attijari wafaban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1323108"/>
            <a:ext cx="1296144" cy="4131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https://web-capture.net/fr/picture_mini.php?type=jpeg&amp;url=https%3A%2F%2Fwww.marocvignette.ma"/>
          <p:cNvPicPr/>
          <p:nvPr/>
        </p:nvPicPr>
        <p:blipFill>
          <a:blip r:embed="rId2" cstate="print"/>
          <a:srcRect b="22256"/>
          <a:stretch>
            <a:fillRect/>
          </a:stretch>
        </p:blipFill>
        <p:spPr bwMode="auto">
          <a:xfrm>
            <a:off x="755576" y="764704"/>
            <a:ext cx="475252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https://web-capture.net/fr/picture_mini.php?type=jpeg&amp;url=https%3A%2F%2Fwww.marocvignette.ma%2Fpayer-vignette.html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564904"/>
            <a:ext cx="3600400" cy="373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55576" y="2060848"/>
            <a:ext cx="129614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004048" y="2564904"/>
            <a:ext cx="3600400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en angle 8"/>
          <p:cNvCxnSpPr>
            <a:stCxn id="7" idx="0"/>
            <a:endCxn id="8" idx="0"/>
          </p:cNvCxnSpPr>
          <p:nvPr/>
        </p:nvCxnSpPr>
        <p:spPr>
          <a:xfrm rot="16200000" flipH="1">
            <a:off x="3851920" y="-387424"/>
            <a:ext cx="504056" cy="5400600"/>
          </a:xfrm>
          <a:prstGeom prst="bentConnector3">
            <a:avLst>
              <a:gd name="adj1" fmla="val -4535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084168" y="260648"/>
            <a:ext cx="243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www.marocvignette.ma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8194" name="Picture 2" descr="marocvignet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764704"/>
            <a:ext cx="1485900" cy="78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eb-capture.net/fr/picture_mini.php?type=jpeg&amp;url=https%3A%2F%2Fvignette.tasshilat.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96752"/>
            <a:ext cx="5372100" cy="52006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915816" y="404664"/>
            <a:ext cx="2855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https://vignette.tasshilat.ma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19169</TotalTime>
  <Words>1257</Words>
  <Application>Microsoft Office PowerPoint</Application>
  <PresentationFormat>Affichage à l'écran (4:3)</PresentationFormat>
  <Paragraphs>358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Tahoma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principes directeurs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tazihouda</dc:creator>
  <cp:lastModifiedBy>Moubarik Farah</cp:lastModifiedBy>
  <cp:revision>1084</cp:revision>
  <dcterms:created xsi:type="dcterms:W3CDTF">2018-06-12T15:05:26Z</dcterms:created>
  <dcterms:modified xsi:type="dcterms:W3CDTF">2018-09-13T08:25:09Z</dcterms:modified>
</cp:coreProperties>
</file>